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notesSlides/notesSlide3.xml" ContentType="application/vnd.openxmlformats-officedocument.presentationml.notesSlide+xml"/>
  <Override PartName="/ppt/charts/chart2.xml" ContentType="application/vnd.openxmlformats-officedocument.drawingml.chart+xml"/>
  <Override PartName="/ppt/notesSlides/notesSlide4.xml" ContentType="application/vnd.openxmlformats-officedocument.presentationml.notesSlide+xml"/>
  <Override PartName="/ppt/charts/chart3.xml" ContentType="application/vnd.openxmlformats-officedocument.drawingml.chart+xml"/>
  <Override PartName="/ppt/notesSlides/notesSlide5.xml" ContentType="application/vnd.openxmlformats-officedocument.presentationml.notesSlide+xml"/>
  <Override PartName="/ppt/charts/chart4.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7"/>
  </p:notesMasterIdLst>
  <p:sldIdLst>
    <p:sldId id="257" r:id="rId2"/>
    <p:sldId id="258" r:id="rId3"/>
    <p:sldId id="259" r:id="rId4"/>
    <p:sldId id="260" r:id="rId5"/>
    <p:sldId id="261"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62204" autoAdjust="0"/>
  </p:normalViewPr>
  <p:slideViewPr>
    <p:cSldViewPr>
      <p:cViewPr varScale="1">
        <p:scale>
          <a:sx n="43" d="100"/>
          <a:sy n="43" d="100"/>
        </p:scale>
        <p:origin x="-396"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oleObject" Target="file:///\\SRV-GONZALES\USERS\PH\SLACKE\CTG\Health%20Indicators%20for%20CNA_Data.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SRV-GONZALES\USERS\PH\SLACKE\CTG\Health%20Indicators%20for%20CNA_Data.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SRV-GONZALES\USERS\PH\SLACKE\CTG\Health%20Indicators%20for%20CNA_Data.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SRV-GONZALES\USERS\PH\SLACKE\CTG\Health%20Indicators%20for%20CNA_Data.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'12.Healthy Fitness Zone_3'!$H$3</c:f>
              <c:strCache>
                <c:ptCount val="1"/>
                <c:pt idx="0">
                  <c:v>Hispanic 5th Not in HFZ</c:v>
                </c:pt>
              </c:strCache>
            </c:strRef>
          </c:tx>
          <c:spPr>
            <a:solidFill>
              <a:schemeClr val="accent6">
                <a:lumMod val="75000"/>
              </a:schemeClr>
            </a:solidFill>
          </c:spPr>
          <c:invertIfNegative val="0"/>
          <c:cat>
            <c:strRef>
              <c:f>'12.Healthy Fitness Zone_3'!$A$4:$A$18</c:f>
              <c:strCache>
                <c:ptCount val="15"/>
                <c:pt idx="0">
                  <c:v>Briggs Elementary</c:v>
                </c:pt>
                <c:pt idx="1">
                  <c:v>Conjejo Valley Unified</c:v>
                </c:pt>
                <c:pt idx="2">
                  <c:v>Fillmore Unified</c:v>
                </c:pt>
                <c:pt idx="3">
                  <c:v>Hueneme</c:v>
                </c:pt>
                <c:pt idx="4">
                  <c:v>Mesa Union</c:v>
                </c:pt>
                <c:pt idx="5">
                  <c:v>Moorpark Unified</c:v>
                </c:pt>
                <c:pt idx="6">
                  <c:v>Oak Park Unified</c:v>
                </c:pt>
                <c:pt idx="7">
                  <c:v>Ocean View</c:v>
                </c:pt>
                <c:pt idx="8">
                  <c:v>Ojai Unified</c:v>
                </c:pt>
                <c:pt idx="9">
                  <c:v>Oxnard</c:v>
                </c:pt>
                <c:pt idx="10">
                  <c:v>Pleasant Valley</c:v>
                </c:pt>
                <c:pt idx="11">
                  <c:v>Rio</c:v>
                </c:pt>
                <c:pt idx="12">
                  <c:v>Santa Paula</c:v>
                </c:pt>
                <c:pt idx="13">
                  <c:v>Simi Valley Unified</c:v>
                </c:pt>
                <c:pt idx="14">
                  <c:v>Ventura Unified</c:v>
                </c:pt>
              </c:strCache>
            </c:strRef>
          </c:cat>
          <c:val>
            <c:numRef>
              <c:f>'12.Healthy Fitness Zone_3'!$H$4:$H$18</c:f>
              <c:numCache>
                <c:formatCode>General</c:formatCode>
                <c:ptCount val="15"/>
                <c:pt idx="0">
                  <c:v>58.7</c:v>
                </c:pt>
                <c:pt idx="1">
                  <c:v>0</c:v>
                </c:pt>
                <c:pt idx="2">
                  <c:v>63</c:v>
                </c:pt>
                <c:pt idx="3">
                  <c:v>61.6</c:v>
                </c:pt>
                <c:pt idx="4">
                  <c:v>53.7</c:v>
                </c:pt>
                <c:pt idx="5">
                  <c:v>50</c:v>
                </c:pt>
                <c:pt idx="6">
                  <c:v>15.4</c:v>
                </c:pt>
                <c:pt idx="7">
                  <c:v>62</c:v>
                </c:pt>
                <c:pt idx="8">
                  <c:v>58.2</c:v>
                </c:pt>
                <c:pt idx="9">
                  <c:v>59.20000000000001</c:v>
                </c:pt>
                <c:pt idx="10">
                  <c:v>58.70000000000001</c:v>
                </c:pt>
                <c:pt idx="11">
                  <c:v>53.9</c:v>
                </c:pt>
                <c:pt idx="12">
                  <c:v>60.7</c:v>
                </c:pt>
                <c:pt idx="13">
                  <c:v>51.7</c:v>
                </c:pt>
                <c:pt idx="14">
                  <c:v>50.6</c:v>
                </c:pt>
              </c:numCache>
            </c:numRef>
          </c:val>
        </c:ser>
        <c:ser>
          <c:idx val="1"/>
          <c:order val="1"/>
          <c:tx>
            <c:strRef>
              <c:f>'12.Healthy Fitness Zone_3'!$I$3</c:f>
              <c:strCache>
                <c:ptCount val="1"/>
                <c:pt idx="0">
                  <c:v>White 5th Not in HFZ</c:v>
                </c:pt>
              </c:strCache>
            </c:strRef>
          </c:tx>
          <c:spPr>
            <a:solidFill>
              <a:srgbClr val="92D050"/>
            </a:solidFill>
          </c:spPr>
          <c:invertIfNegative val="0"/>
          <c:cat>
            <c:strRef>
              <c:f>'12.Healthy Fitness Zone_3'!$A$4:$A$18</c:f>
              <c:strCache>
                <c:ptCount val="15"/>
                <c:pt idx="0">
                  <c:v>Briggs Elementary</c:v>
                </c:pt>
                <c:pt idx="1">
                  <c:v>Conjejo Valley Unified</c:v>
                </c:pt>
                <c:pt idx="2">
                  <c:v>Fillmore Unified</c:v>
                </c:pt>
                <c:pt idx="3">
                  <c:v>Hueneme</c:v>
                </c:pt>
                <c:pt idx="4">
                  <c:v>Mesa Union</c:v>
                </c:pt>
                <c:pt idx="5">
                  <c:v>Moorpark Unified</c:v>
                </c:pt>
                <c:pt idx="6">
                  <c:v>Oak Park Unified</c:v>
                </c:pt>
                <c:pt idx="7">
                  <c:v>Ocean View</c:v>
                </c:pt>
                <c:pt idx="8">
                  <c:v>Ojai Unified</c:v>
                </c:pt>
                <c:pt idx="9">
                  <c:v>Oxnard</c:v>
                </c:pt>
                <c:pt idx="10">
                  <c:v>Pleasant Valley</c:v>
                </c:pt>
                <c:pt idx="11">
                  <c:v>Rio</c:v>
                </c:pt>
                <c:pt idx="12">
                  <c:v>Santa Paula</c:v>
                </c:pt>
                <c:pt idx="13">
                  <c:v>Simi Valley Unified</c:v>
                </c:pt>
                <c:pt idx="14">
                  <c:v>Ventura Unified</c:v>
                </c:pt>
              </c:strCache>
            </c:strRef>
          </c:cat>
          <c:val>
            <c:numRef>
              <c:f>'12.Healthy Fitness Zone_3'!$I$4:$I$18</c:f>
              <c:numCache>
                <c:formatCode>General</c:formatCode>
                <c:ptCount val="15"/>
                <c:pt idx="0">
                  <c:v>0</c:v>
                </c:pt>
                <c:pt idx="1">
                  <c:v>37.4</c:v>
                </c:pt>
                <c:pt idx="2">
                  <c:v>51.9</c:v>
                </c:pt>
                <c:pt idx="3">
                  <c:v>43.5</c:v>
                </c:pt>
                <c:pt idx="4">
                  <c:v>59.1</c:v>
                </c:pt>
                <c:pt idx="5">
                  <c:v>33.200000000000003</c:v>
                </c:pt>
                <c:pt idx="6">
                  <c:v>7.7</c:v>
                </c:pt>
                <c:pt idx="7">
                  <c:v>50</c:v>
                </c:pt>
                <c:pt idx="8">
                  <c:v>30.700000000000003</c:v>
                </c:pt>
                <c:pt idx="9">
                  <c:v>30.9</c:v>
                </c:pt>
                <c:pt idx="10">
                  <c:v>41.6</c:v>
                </c:pt>
                <c:pt idx="11">
                  <c:v>40</c:v>
                </c:pt>
                <c:pt idx="12">
                  <c:v>47.4</c:v>
                </c:pt>
                <c:pt idx="13">
                  <c:v>38.800000000000004</c:v>
                </c:pt>
                <c:pt idx="14">
                  <c:v>32.700000000000003</c:v>
                </c:pt>
              </c:numCache>
            </c:numRef>
          </c:val>
        </c:ser>
        <c:dLbls>
          <c:showLegendKey val="0"/>
          <c:showVal val="0"/>
          <c:showCatName val="0"/>
          <c:showSerName val="0"/>
          <c:showPercent val="0"/>
          <c:showBubbleSize val="0"/>
        </c:dLbls>
        <c:gapWidth val="150"/>
        <c:axId val="47254912"/>
        <c:axId val="47256704"/>
      </c:barChart>
      <c:catAx>
        <c:axId val="47254912"/>
        <c:scaling>
          <c:orientation val="minMax"/>
        </c:scaling>
        <c:delete val="0"/>
        <c:axPos val="b"/>
        <c:majorTickMark val="out"/>
        <c:minorTickMark val="none"/>
        <c:tickLblPos val="nextTo"/>
        <c:crossAx val="47256704"/>
        <c:crosses val="autoZero"/>
        <c:auto val="1"/>
        <c:lblAlgn val="ctr"/>
        <c:lblOffset val="100"/>
        <c:noMultiLvlLbl val="0"/>
      </c:catAx>
      <c:valAx>
        <c:axId val="47256704"/>
        <c:scaling>
          <c:orientation val="minMax"/>
        </c:scaling>
        <c:delete val="0"/>
        <c:axPos val="l"/>
        <c:numFmt formatCode="General" sourceLinked="1"/>
        <c:majorTickMark val="out"/>
        <c:minorTickMark val="none"/>
        <c:tickLblPos val="nextTo"/>
        <c:crossAx val="47254912"/>
        <c:crosses val="autoZero"/>
        <c:crossBetween val="between"/>
      </c:valAx>
    </c:plotArea>
    <c:legend>
      <c:legendPos val="b"/>
      <c:layout/>
      <c:overlay val="0"/>
    </c:legend>
    <c:plotVisOnly val="1"/>
    <c:dispBlanksAs val="gap"/>
    <c:showDLblsOverMax val="0"/>
  </c:chart>
  <c:txPr>
    <a:bodyPr/>
    <a:lstStyle/>
    <a:p>
      <a:pPr>
        <a:defRPr sz="1200" b="1">
          <a:latin typeface="Calibri" pitchFamily="34" charset="0"/>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'12.Healthy Fitness Zone_4'!$H$3</c:f>
              <c:strCache>
                <c:ptCount val="1"/>
                <c:pt idx="0">
                  <c:v>Not Disadvantaged 5th Not in HFZ</c:v>
                </c:pt>
              </c:strCache>
            </c:strRef>
          </c:tx>
          <c:invertIfNegative val="0"/>
          <c:cat>
            <c:strRef>
              <c:f>'12.Healthy Fitness Zone_4'!$A$4:$A$18</c:f>
              <c:strCache>
                <c:ptCount val="15"/>
                <c:pt idx="0">
                  <c:v>Briggs Elementary</c:v>
                </c:pt>
                <c:pt idx="1">
                  <c:v>Conjejo Valley Unified</c:v>
                </c:pt>
                <c:pt idx="2">
                  <c:v>Fillmore Unified</c:v>
                </c:pt>
                <c:pt idx="3">
                  <c:v>Hueneme</c:v>
                </c:pt>
                <c:pt idx="4">
                  <c:v>Mesa Union</c:v>
                </c:pt>
                <c:pt idx="5">
                  <c:v>Moorpark Unified</c:v>
                </c:pt>
                <c:pt idx="6">
                  <c:v>Oak Park Unified</c:v>
                </c:pt>
                <c:pt idx="7">
                  <c:v>Ocean View</c:v>
                </c:pt>
                <c:pt idx="8">
                  <c:v>Ojai Unified</c:v>
                </c:pt>
                <c:pt idx="9">
                  <c:v>Oxnard</c:v>
                </c:pt>
                <c:pt idx="10">
                  <c:v>Pleasant Valley</c:v>
                </c:pt>
                <c:pt idx="11">
                  <c:v>Rio</c:v>
                </c:pt>
                <c:pt idx="12">
                  <c:v>Santa Paula</c:v>
                </c:pt>
                <c:pt idx="13">
                  <c:v>Simi Valley Unified</c:v>
                </c:pt>
                <c:pt idx="14">
                  <c:v>Ventura Unified</c:v>
                </c:pt>
              </c:strCache>
            </c:strRef>
          </c:cat>
          <c:val>
            <c:numRef>
              <c:f>'12.Healthy Fitness Zone_4'!$H$4:$H$18</c:f>
              <c:numCache>
                <c:formatCode>General</c:formatCode>
                <c:ptCount val="15"/>
                <c:pt idx="0">
                  <c:v>0</c:v>
                </c:pt>
                <c:pt idx="1">
                  <c:v>36.5</c:v>
                </c:pt>
                <c:pt idx="2">
                  <c:v>57.300000000000004</c:v>
                </c:pt>
                <c:pt idx="3">
                  <c:v>52.8</c:v>
                </c:pt>
                <c:pt idx="4">
                  <c:v>49</c:v>
                </c:pt>
                <c:pt idx="5">
                  <c:v>32.5</c:v>
                </c:pt>
                <c:pt idx="6">
                  <c:v>7.8</c:v>
                </c:pt>
                <c:pt idx="7">
                  <c:v>0</c:v>
                </c:pt>
                <c:pt idx="8">
                  <c:v>31.1</c:v>
                </c:pt>
                <c:pt idx="9">
                  <c:v>44.7</c:v>
                </c:pt>
                <c:pt idx="10">
                  <c:v>42.600000000000009</c:v>
                </c:pt>
                <c:pt idx="11">
                  <c:v>43.9</c:v>
                </c:pt>
                <c:pt idx="12">
                  <c:v>0</c:v>
                </c:pt>
                <c:pt idx="13">
                  <c:v>37.1</c:v>
                </c:pt>
                <c:pt idx="14">
                  <c:v>32</c:v>
                </c:pt>
              </c:numCache>
            </c:numRef>
          </c:val>
        </c:ser>
        <c:ser>
          <c:idx val="1"/>
          <c:order val="1"/>
          <c:tx>
            <c:strRef>
              <c:f>'12.Healthy Fitness Zone_4'!$I$3</c:f>
              <c:strCache>
                <c:ptCount val="1"/>
                <c:pt idx="0">
                  <c:v>Disadvantaged- 5th Not in HFZ</c:v>
                </c:pt>
              </c:strCache>
            </c:strRef>
          </c:tx>
          <c:spPr>
            <a:solidFill>
              <a:srgbClr val="00B050"/>
            </a:solidFill>
          </c:spPr>
          <c:invertIfNegative val="0"/>
          <c:cat>
            <c:strRef>
              <c:f>'12.Healthy Fitness Zone_4'!$A$4:$A$18</c:f>
              <c:strCache>
                <c:ptCount val="15"/>
                <c:pt idx="0">
                  <c:v>Briggs Elementary</c:v>
                </c:pt>
                <c:pt idx="1">
                  <c:v>Conjejo Valley Unified</c:v>
                </c:pt>
                <c:pt idx="2">
                  <c:v>Fillmore Unified</c:v>
                </c:pt>
                <c:pt idx="3">
                  <c:v>Hueneme</c:v>
                </c:pt>
                <c:pt idx="4">
                  <c:v>Mesa Union</c:v>
                </c:pt>
                <c:pt idx="5">
                  <c:v>Moorpark Unified</c:v>
                </c:pt>
                <c:pt idx="6">
                  <c:v>Oak Park Unified</c:v>
                </c:pt>
                <c:pt idx="7">
                  <c:v>Ocean View</c:v>
                </c:pt>
                <c:pt idx="8">
                  <c:v>Ojai Unified</c:v>
                </c:pt>
                <c:pt idx="9">
                  <c:v>Oxnard</c:v>
                </c:pt>
                <c:pt idx="10">
                  <c:v>Pleasant Valley</c:v>
                </c:pt>
                <c:pt idx="11">
                  <c:v>Rio</c:v>
                </c:pt>
                <c:pt idx="12">
                  <c:v>Santa Paula</c:v>
                </c:pt>
                <c:pt idx="13">
                  <c:v>Simi Valley Unified</c:v>
                </c:pt>
                <c:pt idx="14">
                  <c:v>Ventura Unified</c:v>
                </c:pt>
              </c:strCache>
            </c:strRef>
          </c:cat>
          <c:val>
            <c:numRef>
              <c:f>'12.Healthy Fitness Zone_4'!$I$4:$I$18</c:f>
              <c:numCache>
                <c:formatCode>General</c:formatCode>
                <c:ptCount val="15"/>
                <c:pt idx="0">
                  <c:v>44.4</c:v>
                </c:pt>
                <c:pt idx="1">
                  <c:v>67.099999999999994</c:v>
                </c:pt>
                <c:pt idx="2">
                  <c:v>63.1</c:v>
                </c:pt>
                <c:pt idx="3">
                  <c:v>59.1</c:v>
                </c:pt>
                <c:pt idx="4">
                  <c:v>52.400000000000006</c:v>
                </c:pt>
                <c:pt idx="5">
                  <c:v>50</c:v>
                </c:pt>
                <c:pt idx="6">
                  <c:v>4</c:v>
                </c:pt>
                <c:pt idx="7">
                  <c:v>62.5</c:v>
                </c:pt>
                <c:pt idx="8">
                  <c:v>53.400000000000006</c:v>
                </c:pt>
                <c:pt idx="9">
                  <c:v>59.5</c:v>
                </c:pt>
                <c:pt idx="10">
                  <c:v>57.900000000000006</c:v>
                </c:pt>
                <c:pt idx="11">
                  <c:v>54.9</c:v>
                </c:pt>
                <c:pt idx="12">
                  <c:v>63.9</c:v>
                </c:pt>
                <c:pt idx="13">
                  <c:v>50.1</c:v>
                </c:pt>
                <c:pt idx="14">
                  <c:v>50.800000000000004</c:v>
                </c:pt>
              </c:numCache>
            </c:numRef>
          </c:val>
        </c:ser>
        <c:dLbls>
          <c:showLegendKey val="0"/>
          <c:showVal val="0"/>
          <c:showCatName val="0"/>
          <c:showSerName val="0"/>
          <c:showPercent val="0"/>
          <c:showBubbleSize val="0"/>
        </c:dLbls>
        <c:gapWidth val="150"/>
        <c:axId val="47308800"/>
        <c:axId val="47310336"/>
      </c:barChart>
      <c:catAx>
        <c:axId val="47308800"/>
        <c:scaling>
          <c:orientation val="minMax"/>
        </c:scaling>
        <c:delete val="0"/>
        <c:axPos val="b"/>
        <c:majorTickMark val="out"/>
        <c:minorTickMark val="none"/>
        <c:tickLblPos val="nextTo"/>
        <c:crossAx val="47310336"/>
        <c:crosses val="autoZero"/>
        <c:auto val="1"/>
        <c:lblAlgn val="ctr"/>
        <c:lblOffset val="100"/>
        <c:noMultiLvlLbl val="0"/>
      </c:catAx>
      <c:valAx>
        <c:axId val="47310336"/>
        <c:scaling>
          <c:orientation val="minMax"/>
        </c:scaling>
        <c:delete val="0"/>
        <c:axPos val="l"/>
        <c:numFmt formatCode="General" sourceLinked="1"/>
        <c:majorTickMark val="out"/>
        <c:minorTickMark val="none"/>
        <c:tickLblPos val="nextTo"/>
        <c:crossAx val="47308800"/>
        <c:crosses val="autoZero"/>
        <c:crossBetween val="between"/>
      </c:valAx>
    </c:plotArea>
    <c:legend>
      <c:legendPos val="b"/>
      <c:layout/>
      <c:overlay val="0"/>
    </c:legend>
    <c:plotVisOnly val="1"/>
    <c:dispBlanksAs val="gap"/>
    <c:showDLblsOverMax val="0"/>
  </c:chart>
  <c:txPr>
    <a:bodyPr/>
    <a:lstStyle/>
    <a:p>
      <a:pPr>
        <a:defRPr sz="1200" b="1">
          <a:latin typeface="Calibri" pitchFamily="34" charset="0"/>
        </a:defRPr>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26"/>
    </mc:Choice>
    <mc:Fallback>
      <c:style val="26"/>
    </mc:Fallback>
  </mc:AlternateContent>
  <c:chart>
    <c:autoTitleDeleted val="1"/>
    <c:plotArea>
      <c:layout/>
      <c:barChart>
        <c:barDir val="col"/>
        <c:grouping val="clustered"/>
        <c:varyColors val="0"/>
        <c:ser>
          <c:idx val="1"/>
          <c:order val="0"/>
          <c:tx>
            <c:strRef>
              <c:f>'12.Healthy Fitness Zone'!$K$2</c:f>
              <c:strCache>
                <c:ptCount val="1"/>
                <c:pt idx="0">
                  <c:v>7th Not in HFZ</c:v>
                </c:pt>
              </c:strCache>
            </c:strRef>
          </c:tx>
          <c:invertIfNegative val="0"/>
          <c:cat>
            <c:strRef>
              <c:f>'12.Healthy Fitness Zone'!$I$3:$I$17</c:f>
              <c:strCache>
                <c:ptCount val="15"/>
                <c:pt idx="0">
                  <c:v>Conejo Valley Unified</c:v>
                </c:pt>
                <c:pt idx="1">
                  <c:v>Fillmore Unified</c:v>
                </c:pt>
                <c:pt idx="2">
                  <c:v>Hueneme</c:v>
                </c:pt>
                <c:pt idx="3">
                  <c:v>Mesa Union</c:v>
                </c:pt>
                <c:pt idx="4">
                  <c:v>Moorpark Unified</c:v>
                </c:pt>
                <c:pt idx="5">
                  <c:v>Oak Park Unified</c:v>
                </c:pt>
                <c:pt idx="6">
                  <c:v>Ocean View</c:v>
                </c:pt>
                <c:pt idx="7">
                  <c:v>Ojai Unified</c:v>
                </c:pt>
                <c:pt idx="8">
                  <c:v>Oxnard</c:v>
                </c:pt>
                <c:pt idx="9">
                  <c:v>Pleasant Valley</c:v>
                </c:pt>
                <c:pt idx="10">
                  <c:v>Rio</c:v>
                </c:pt>
                <c:pt idx="11">
                  <c:v>Santa Paula</c:v>
                </c:pt>
                <c:pt idx="12">
                  <c:v>Simi Valley Unified</c:v>
                </c:pt>
                <c:pt idx="13">
                  <c:v>Somis*</c:v>
                </c:pt>
                <c:pt idx="14">
                  <c:v>Ventura Unified</c:v>
                </c:pt>
              </c:strCache>
            </c:strRef>
          </c:cat>
          <c:val>
            <c:numRef>
              <c:f>'12.Healthy Fitness Zone'!$K$3:$K$17</c:f>
              <c:numCache>
                <c:formatCode>0.00%</c:formatCode>
                <c:ptCount val="15"/>
                <c:pt idx="0">
                  <c:v>0.33999999999999997</c:v>
                </c:pt>
                <c:pt idx="1">
                  <c:v>0.47699999999999998</c:v>
                </c:pt>
                <c:pt idx="2">
                  <c:v>0.57799999999999996</c:v>
                </c:pt>
                <c:pt idx="3">
                  <c:v>0.39699999999999996</c:v>
                </c:pt>
                <c:pt idx="4">
                  <c:v>0.35499999999999998</c:v>
                </c:pt>
                <c:pt idx="5">
                  <c:v>0.20900000000000002</c:v>
                </c:pt>
                <c:pt idx="6">
                  <c:v>0.42899999999999999</c:v>
                </c:pt>
                <c:pt idx="7">
                  <c:v>0.29200000000000004</c:v>
                </c:pt>
                <c:pt idx="8">
                  <c:v>0.56899999999999995</c:v>
                </c:pt>
                <c:pt idx="9">
                  <c:v>0.34699999999999998</c:v>
                </c:pt>
                <c:pt idx="10">
                  <c:v>0.53499999999999992</c:v>
                </c:pt>
                <c:pt idx="11">
                  <c:v>0.56600000000000006</c:v>
                </c:pt>
                <c:pt idx="12">
                  <c:v>0.378</c:v>
                </c:pt>
                <c:pt idx="13">
                  <c:v>0.5</c:v>
                </c:pt>
                <c:pt idx="14">
                  <c:v>0.40499999999999997</c:v>
                </c:pt>
              </c:numCache>
            </c:numRef>
          </c:val>
        </c:ser>
        <c:dLbls>
          <c:showLegendKey val="0"/>
          <c:showVal val="0"/>
          <c:showCatName val="0"/>
          <c:showSerName val="0"/>
          <c:showPercent val="0"/>
          <c:showBubbleSize val="0"/>
        </c:dLbls>
        <c:gapWidth val="150"/>
        <c:axId val="47332736"/>
        <c:axId val="47359104"/>
      </c:barChart>
      <c:catAx>
        <c:axId val="47332736"/>
        <c:scaling>
          <c:orientation val="minMax"/>
        </c:scaling>
        <c:delete val="0"/>
        <c:axPos val="b"/>
        <c:majorTickMark val="out"/>
        <c:minorTickMark val="none"/>
        <c:tickLblPos val="nextTo"/>
        <c:crossAx val="47359104"/>
        <c:crosses val="autoZero"/>
        <c:auto val="1"/>
        <c:lblAlgn val="ctr"/>
        <c:lblOffset val="100"/>
        <c:noMultiLvlLbl val="0"/>
      </c:catAx>
      <c:valAx>
        <c:axId val="47359104"/>
        <c:scaling>
          <c:orientation val="minMax"/>
        </c:scaling>
        <c:delete val="0"/>
        <c:axPos val="l"/>
        <c:majorGridlines/>
        <c:numFmt formatCode="0.00%" sourceLinked="1"/>
        <c:majorTickMark val="out"/>
        <c:minorTickMark val="none"/>
        <c:tickLblPos val="nextTo"/>
        <c:crossAx val="47332736"/>
        <c:crosses val="autoZero"/>
        <c:crossBetween val="between"/>
      </c:valAx>
    </c:plotArea>
    <c:plotVisOnly val="1"/>
    <c:dispBlanksAs val="gap"/>
    <c:showDLblsOverMax val="0"/>
  </c:chart>
  <c:txPr>
    <a:bodyPr/>
    <a:lstStyle/>
    <a:p>
      <a:pPr>
        <a:defRPr sz="1200" b="1">
          <a:latin typeface="Calibri" pitchFamily="34" charset="0"/>
        </a:defRPr>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28"/>
    </mc:Choice>
    <mc:Fallback>
      <c:style val="28"/>
    </mc:Fallback>
  </mc:AlternateContent>
  <c:chart>
    <c:autoTitleDeleted val="1"/>
    <c:plotArea>
      <c:layout/>
      <c:barChart>
        <c:barDir val="bar"/>
        <c:grouping val="clustered"/>
        <c:varyColors val="0"/>
        <c:ser>
          <c:idx val="0"/>
          <c:order val="0"/>
          <c:tx>
            <c:strRef>
              <c:f>'12.Healthy Fitness Zone'!$J$36</c:f>
              <c:strCache>
                <c:ptCount val="1"/>
                <c:pt idx="0">
                  <c:v>9th Not in HFZ</c:v>
                </c:pt>
              </c:strCache>
            </c:strRef>
          </c:tx>
          <c:invertIfNegative val="0"/>
          <c:cat>
            <c:strRef>
              <c:f>'12.Healthy Fitness Zone'!$I$37:$I$45</c:f>
              <c:strCache>
                <c:ptCount val="9"/>
                <c:pt idx="0">
                  <c:v>Conejo Valley Unified</c:v>
                </c:pt>
                <c:pt idx="1">
                  <c:v>Fillmore Unified</c:v>
                </c:pt>
                <c:pt idx="2">
                  <c:v>Moorpark Unified</c:v>
                </c:pt>
                <c:pt idx="3">
                  <c:v>Oak Park Unified</c:v>
                </c:pt>
                <c:pt idx="4">
                  <c:v>Ojai Unified</c:v>
                </c:pt>
                <c:pt idx="5">
                  <c:v>Oxnard Union </c:v>
                </c:pt>
                <c:pt idx="6">
                  <c:v>Santa Paula Union</c:v>
                </c:pt>
                <c:pt idx="7">
                  <c:v>Simi Valley Unified</c:v>
                </c:pt>
                <c:pt idx="8">
                  <c:v>Ventura Unified</c:v>
                </c:pt>
              </c:strCache>
            </c:strRef>
          </c:cat>
          <c:val>
            <c:numRef>
              <c:f>'12.Healthy Fitness Zone'!$J$37:$J$45</c:f>
              <c:numCache>
                <c:formatCode>0.00%</c:formatCode>
                <c:ptCount val="9"/>
                <c:pt idx="0">
                  <c:v>0.30600000000000005</c:v>
                </c:pt>
                <c:pt idx="1">
                  <c:v>0.55099999999999993</c:v>
                </c:pt>
                <c:pt idx="2">
                  <c:v>0.33999999999999997</c:v>
                </c:pt>
                <c:pt idx="3">
                  <c:v>0.184</c:v>
                </c:pt>
                <c:pt idx="4">
                  <c:v>0.22500000000000001</c:v>
                </c:pt>
                <c:pt idx="5">
                  <c:v>0.432</c:v>
                </c:pt>
                <c:pt idx="6">
                  <c:v>0.51600000000000001</c:v>
                </c:pt>
                <c:pt idx="7">
                  <c:v>0.377</c:v>
                </c:pt>
                <c:pt idx="8">
                  <c:v>0.308</c:v>
                </c:pt>
              </c:numCache>
            </c:numRef>
          </c:val>
        </c:ser>
        <c:dLbls>
          <c:showLegendKey val="0"/>
          <c:showVal val="0"/>
          <c:showCatName val="0"/>
          <c:showSerName val="0"/>
          <c:showPercent val="0"/>
          <c:showBubbleSize val="0"/>
        </c:dLbls>
        <c:gapWidth val="150"/>
        <c:axId val="57551488"/>
        <c:axId val="57565568"/>
      </c:barChart>
      <c:catAx>
        <c:axId val="57551488"/>
        <c:scaling>
          <c:orientation val="minMax"/>
        </c:scaling>
        <c:delete val="0"/>
        <c:axPos val="l"/>
        <c:majorTickMark val="out"/>
        <c:minorTickMark val="none"/>
        <c:tickLblPos val="nextTo"/>
        <c:crossAx val="57565568"/>
        <c:crosses val="autoZero"/>
        <c:auto val="1"/>
        <c:lblAlgn val="ctr"/>
        <c:lblOffset val="100"/>
        <c:noMultiLvlLbl val="0"/>
      </c:catAx>
      <c:valAx>
        <c:axId val="57565568"/>
        <c:scaling>
          <c:orientation val="minMax"/>
        </c:scaling>
        <c:delete val="0"/>
        <c:axPos val="b"/>
        <c:majorGridlines/>
        <c:numFmt formatCode="0.00%" sourceLinked="1"/>
        <c:majorTickMark val="out"/>
        <c:minorTickMark val="none"/>
        <c:tickLblPos val="nextTo"/>
        <c:crossAx val="57551488"/>
        <c:crosses val="autoZero"/>
        <c:crossBetween val="between"/>
      </c:valAx>
    </c:plotArea>
    <c:plotVisOnly val="1"/>
    <c:dispBlanksAs val="gap"/>
    <c:showDLblsOverMax val="0"/>
  </c:chart>
  <c:txPr>
    <a:bodyPr/>
    <a:lstStyle/>
    <a:p>
      <a:pPr>
        <a:defRPr sz="1200" b="1">
          <a:latin typeface="Calibri" pitchFamily="34" charset="0"/>
        </a:defRPr>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20B70A9-DBB8-45BC-926A-34BF9A0CFA8E}" type="datetimeFigureOut">
              <a:rPr lang="en-US" smtClean="0"/>
              <a:t>2/25/2013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A14B843-3DE7-40D9-8537-BE87FBE6E9FC}" type="slidenum">
              <a:rPr lang="en-US" smtClean="0"/>
              <a:t>‹#›</a:t>
            </a:fld>
            <a:endParaRPr lang="en-US"/>
          </a:p>
        </p:txBody>
      </p:sp>
    </p:spTree>
    <p:extLst>
      <p:ext uri="{BB962C8B-B14F-4D97-AF65-F5344CB8AC3E}">
        <p14:creationId xmlns:p14="http://schemas.microsoft.com/office/powerpoint/2010/main" val="35295466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400" dirty="0" smtClean="0"/>
              <a:t>This map represents the percent of Ventura County 5</a:t>
            </a:r>
            <a:r>
              <a:rPr lang="en-US" sz="1400" baseline="30000" dirty="0" smtClean="0"/>
              <a:t>th</a:t>
            </a:r>
            <a:r>
              <a:rPr lang="en-US" sz="1400" dirty="0" smtClean="0"/>
              <a:t> Graders Outside the Healthy Fitness Zone by school district.  The red represents the percent of 5</a:t>
            </a:r>
            <a:r>
              <a:rPr lang="en-US" sz="1400" baseline="30000" dirty="0" smtClean="0"/>
              <a:t>th</a:t>
            </a:r>
            <a:r>
              <a:rPr lang="en-US" sz="1400" dirty="0" smtClean="0"/>
              <a:t> graders outside the Healthy Fitness Zone, and the darker the red, the higher percentage of students outside the healthy fitness zone.</a:t>
            </a:r>
          </a:p>
          <a:p>
            <a:endParaRPr lang="en-US" sz="1400" dirty="0" smtClean="0"/>
          </a:p>
          <a:p>
            <a:r>
              <a:rPr lang="en-US" sz="1400" dirty="0" smtClean="0"/>
              <a:t>As you can see, Fillmore Unified has the highest percentage of students outside the healthy fitness zone while Oak Park has the lowest percentage outside the healthy fitness zone.</a:t>
            </a:r>
          </a:p>
          <a:p>
            <a:endParaRPr lang="en-US" sz="1400" dirty="0" smtClean="0"/>
          </a:p>
          <a:p>
            <a:r>
              <a:rPr lang="en-US" sz="1400" dirty="0" smtClean="0"/>
              <a:t>Those school districts with the higher percentage of overweight and obese students had the highest percentage of mothers who were overweight or obese.</a:t>
            </a:r>
            <a:endParaRPr lang="en-US" sz="1400" dirty="0"/>
          </a:p>
        </p:txBody>
      </p:sp>
      <p:sp>
        <p:nvSpPr>
          <p:cNvPr id="4" name="Slide Number Placeholder 3"/>
          <p:cNvSpPr>
            <a:spLocks noGrp="1"/>
          </p:cNvSpPr>
          <p:nvPr>
            <p:ph type="sldNum" sz="quarter" idx="10"/>
          </p:nvPr>
        </p:nvSpPr>
        <p:spPr/>
        <p:txBody>
          <a:bodyPr/>
          <a:lstStyle/>
          <a:p>
            <a:pPr>
              <a:defRPr/>
            </a:pPr>
            <a:fld id="{E662700D-F219-4696-8E29-803F820A1467}" type="slidenum">
              <a:rPr lang="en-US" smtClean="0">
                <a:solidFill>
                  <a:prstClr val="black"/>
                </a:solidFill>
              </a:rPr>
              <a:pPr>
                <a:defRPr/>
              </a:pPr>
              <a:t>1</a:t>
            </a:fld>
            <a:endParaRPr lang="en-US" dirty="0">
              <a:solidFill>
                <a:prstClr val="black"/>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400" dirty="0" smtClean="0"/>
              <a:t>This graph shows the percent of 5</a:t>
            </a:r>
            <a:r>
              <a:rPr lang="en-US" sz="1400" baseline="30000" dirty="0" smtClean="0"/>
              <a:t>th</a:t>
            </a:r>
            <a:r>
              <a:rPr lang="en-US" sz="1400" dirty="0" smtClean="0"/>
              <a:t> graders outside the Healthy Fitness Zone by Elementary School District by ethnicity.  In every school district except for Mesa Union which is a very small school, Hispanics are more likely than Whites to be outside the Healthy Fitness Zone.  The greatest disparity between Whites and Hispanics occurs in Ojai Unified and Oxnard school districts.  Hispanics are almost 2 times more likely to be outside the Healthy Fitness Zone than Whites.</a:t>
            </a:r>
            <a:endParaRPr lang="en-US" sz="1400" dirty="0"/>
          </a:p>
        </p:txBody>
      </p:sp>
      <p:sp>
        <p:nvSpPr>
          <p:cNvPr id="4" name="Slide Number Placeholder 3"/>
          <p:cNvSpPr>
            <a:spLocks noGrp="1"/>
          </p:cNvSpPr>
          <p:nvPr>
            <p:ph type="sldNum" sz="quarter" idx="10"/>
          </p:nvPr>
        </p:nvSpPr>
        <p:spPr/>
        <p:txBody>
          <a:bodyPr/>
          <a:lstStyle/>
          <a:p>
            <a:pPr>
              <a:defRPr/>
            </a:pPr>
            <a:fld id="{E662700D-F219-4696-8E29-803F820A1467}" type="slidenum">
              <a:rPr lang="en-US" smtClean="0">
                <a:solidFill>
                  <a:prstClr val="black"/>
                </a:solidFill>
              </a:rPr>
              <a:pPr>
                <a:defRPr/>
              </a:pPr>
              <a:t>2</a:t>
            </a:fld>
            <a:endParaRPr lang="en-US" dirty="0">
              <a:solidFill>
                <a:prstClr val="black"/>
              </a:solidFil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400" dirty="0" smtClean="0"/>
              <a:t>This graph shows the percent of 5</a:t>
            </a:r>
            <a:r>
              <a:rPr lang="en-US" sz="1400" baseline="30000" dirty="0" smtClean="0"/>
              <a:t>th</a:t>
            </a:r>
            <a:r>
              <a:rPr lang="en-US" sz="1400" dirty="0" smtClean="0"/>
              <a:t> graders outside the Healthy Fitness Zone by Elementary School District by economic status.  In every school district except for Oak Park Unified, economically disadvantaged students are more likely to be outside the Healthy Fitness Zone.  The greatest disparity between economic status occurs in Ojai Unified and </a:t>
            </a:r>
            <a:r>
              <a:rPr lang="en-US" sz="1400" dirty="0" err="1" smtClean="0"/>
              <a:t>Conejo</a:t>
            </a:r>
            <a:r>
              <a:rPr lang="en-US" sz="1400" dirty="0" smtClean="0"/>
              <a:t> Valley Unified school districts.  </a:t>
            </a:r>
            <a:endParaRPr lang="en-US" sz="1400" dirty="0"/>
          </a:p>
        </p:txBody>
      </p:sp>
      <p:sp>
        <p:nvSpPr>
          <p:cNvPr id="4" name="Slide Number Placeholder 3"/>
          <p:cNvSpPr>
            <a:spLocks noGrp="1"/>
          </p:cNvSpPr>
          <p:nvPr>
            <p:ph type="sldNum" sz="quarter" idx="10"/>
          </p:nvPr>
        </p:nvSpPr>
        <p:spPr/>
        <p:txBody>
          <a:bodyPr/>
          <a:lstStyle/>
          <a:p>
            <a:pPr>
              <a:defRPr/>
            </a:pPr>
            <a:fld id="{E662700D-F219-4696-8E29-803F820A1467}" type="slidenum">
              <a:rPr lang="en-US" smtClean="0">
                <a:solidFill>
                  <a:prstClr val="black"/>
                </a:solidFill>
              </a:rPr>
              <a:pPr>
                <a:defRPr/>
              </a:pPr>
              <a:t>3</a:t>
            </a:fld>
            <a:endParaRPr lang="en-US" dirty="0">
              <a:solidFill>
                <a:prstClr val="black"/>
              </a:solidFil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Most school districts have a lower percentage of 7</a:t>
            </a:r>
            <a:r>
              <a:rPr lang="en-US" sz="1200" kern="1200" baseline="30000" dirty="0" smtClean="0">
                <a:solidFill>
                  <a:schemeClr val="tx1"/>
                </a:solidFill>
                <a:latin typeface="+mn-lt"/>
                <a:ea typeface="+mn-ea"/>
                <a:cs typeface="+mn-cs"/>
              </a:rPr>
              <a:t>th</a:t>
            </a:r>
            <a:r>
              <a:rPr lang="en-US" sz="1200" kern="1200" dirty="0" smtClean="0">
                <a:solidFill>
                  <a:schemeClr val="tx1"/>
                </a:solidFill>
                <a:latin typeface="+mn-lt"/>
                <a:ea typeface="+mn-ea"/>
                <a:cs typeface="+mn-cs"/>
              </a:rPr>
              <a:t> graders considered overweight and obese than 5</a:t>
            </a:r>
            <a:r>
              <a:rPr lang="en-US" sz="1200" kern="1200" baseline="30000" dirty="0" smtClean="0">
                <a:solidFill>
                  <a:schemeClr val="tx1"/>
                </a:solidFill>
                <a:latin typeface="+mn-lt"/>
                <a:ea typeface="+mn-ea"/>
                <a:cs typeface="+mn-cs"/>
              </a:rPr>
              <a:t>th</a:t>
            </a:r>
            <a:r>
              <a:rPr lang="en-US" sz="1200" kern="1200" dirty="0" smtClean="0">
                <a:solidFill>
                  <a:schemeClr val="tx1"/>
                </a:solidFill>
                <a:latin typeface="+mn-lt"/>
                <a:ea typeface="+mn-ea"/>
                <a:cs typeface="+mn-cs"/>
              </a:rPr>
              <a:t> graders except for Oak Park and </a:t>
            </a:r>
            <a:r>
              <a:rPr lang="en-US" sz="1200" kern="1200" dirty="0" err="1" smtClean="0">
                <a:solidFill>
                  <a:schemeClr val="tx1"/>
                </a:solidFill>
                <a:latin typeface="+mn-lt"/>
                <a:ea typeface="+mn-ea"/>
                <a:cs typeface="+mn-cs"/>
              </a:rPr>
              <a:t>Somis</a:t>
            </a:r>
            <a:r>
              <a:rPr lang="en-US" sz="1200" kern="1200" dirty="0" smtClean="0">
                <a:solidFill>
                  <a:schemeClr val="tx1"/>
                </a:solidFill>
                <a:latin typeface="+mn-lt"/>
                <a:ea typeface="+mn-ea"/>
                <a:cs typeface="+mn-cs"/>
              </a:rPr>
              <a:t>.  Fillmore Unified, Hueneme, Oxnard, Rio, and Santa Paula continue to have the highest percentage of overweight and obese students in 7</a:t>
            </a:r>
            <a:r>
              <a:rPr lang="en-US" sz="1200" kern="1200" baseline="30000" dirty="0" smtClean="0">
                <a:solidFill>
                  <a:schemeClr val="tx1"/>
                </a:solidFill>
                <a:latin typeface="+mn-lt"/>
                <a:ea typeface="+mn-ea"/>
                <a:cs typeface="+mn-cs"/>
              </a:rPr>
              <a:t>th</a:t>
            </a:r>
            <a:r>
              <a:rPr lang="en-US" sz="1200" kern="1200" dirty="0" smtClean="0">
                <a:solidFill>
                  <a:schemeClr val="tx1"/>
                </a:solidFill>
                <a:latin typeface="+mn-lt"/>
                <a:ea typeface="+mn-ea"/>
                <a:cs typeface="+mn-cs"/>
              </a:rPr>
              <a:t> grade.  This trend remains consistent for 9</a:t>
            </a:r>
            <a:r>
              <a:rPr lang="en-US" sz="1200" kern="1200" baseline="30000" dirty="0" smtClean="0">
                <a:solidFill>
                  <a:schemeClr val="tx1"/>
                </a:solidFill>
                <a:latin typeface="+mn-lt"/>
                <a:ea typeface="+mn-ea"/>
                <a:cs typeface="+mn-cs"/>
              </a:rPr>
              <a:t>th</a:t>
            </a:r>
            <a:r>
              <a:rPr lang="en-US" sz="1200" kern="1200" dirty="0" smtClean="0">
                <a:solidFill>
                  <a:schemeClr val="tx1"/>
                </a:solidFill>
                <a:latin typeface="+mn-lt"/>
                <a:ea typeface="+mn-ea"/>
                <a:cs typeface="+mn-cs"/>
              </a:rPr>
              <a:t> graders in Ventura County as well.  Santa Paula Union, Oxnard Union, and Fillmore Unified have the highest proportion of 9</a:t>
            </a:r>
            <a:r>
              <a:rPr lang="en-US" sz="1200" kern="1200" baseline="30000" dirty="0" smtClean="0">
                <a:solidFill>
                  <a:schemeClr val="tx1"/>
                </a:solidFill>
                <a:latin typeface="+mn-lt"/>
                <a:ea typeface="+mn-ea"/>
                <a:cs typeface="+mn-cs"/>
              </a:rPr>
              <a:t>th</a:t>
            </a:r>
            <a:r>
              <a:rPr lang="en-US" sz="1200" kern="1200" dirty="0" smtClean="0">
                <a:solidFill>
                  <a:schemeClr val="tx1"/>
                </a:solidFill>
                <a:latin typeface="+mn-lt"/>
                <a:ea typeface="+mn-ea"/>
                <a:cs typeface="+mn-cs"/>
              </a:rPr>
              <a:t> grade students who were overweight and obese in the 2010-11 school year.</a:t>
            </a:r>
            <a:endParaRPr lang="en-US" sz="1200"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pPr>
              <a:defRPr/>
            </a:pPr>
            <a:fld id="{E662700D-F219-4696-8E29-803F820A1467}" type="slidenum">
              <a:rPr lang="en-US" smtClean="0">
                <a:solidFill>
                  <a:prstClr val="black"/>
                </a:solidFill>
              </a:rPr>
              <a:pPr>
                <a:defRPr/>
              </a:pPr>
              <a:t>4</a:t>
            </a:fld>
            <a:endParaRPr lang="en-US" dirty="0">
              <a:solidFill>
                <a:prstClr val="black"/>
              </a:solidFil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Most school districts have a lower percentage of 7</a:t>
            </a:r>
            <a:r>
              <a:rPr lang="en-US" sz="1200" kern="1200" baseline="30000" dirty="0" smtClean="0">
                <a:solidFill>
                  <a:schemeClr val="tx1"/>
                </a:solidFill>
                <a:latin typeface="+mn-lt"/>
                <a:ea typeface="+mn-ea"/>
                <a:cs typeface="+mn-cs"/>
              </a:rPr>
              <a:t>th</a:t>
            </a:r>
            <a:r>
              <a:rPr lang="en-US" sz="1200" kern="1200" dirty="0" smtClean="0">
                <a:solidFill>
                  <a:schemeClr val="tx1"/>
                </a:solidFill>
                <a:latin typeface="+mn-lt"/>
                <a:ea typeface="+mn-ea"/>
                <a:cs typeface="+mn-cs"/>
              </a:rPr>
              <a:t> graders considered overweight and obese than 5</a:t>
            </a:r>
            <a:r>
              <a:rPr lang="en-US" sz="1200" kern="1200" baseline="30000" dirty="0" smtClean="0">
                <a:solidFill>
                  <a:schemeClr val="tx1"/>
                </a:solidFill>
                <a:latin typeface="+mn-lt"/>
                <a:ea typeface="+mn-ea"/>
                <a:cs typeface="+mn-cs"/>
              </a:rPr>
              <a:t>th</a:t>
            </a:r>
            <a:r>
              <a:rPr lang="en-US" sz="1200" kern="1200" dirty="0" smtClean="0">
                <a:solidFill>
                  <a:schemeClr val="tx1"/>
                </a:solidFill>
                <a:latin typeface="+mn-lt"/>
                <a:ea typeface="+mn-ea"/>
                <a:cs typeface="+mn-cs"/>
              </a:rPr>
              <a:t> graders except for Oak Park and </a:t>
            </a:r>
            <a:r>
              <a:rPr lang="en-US" sz="1200" kern="1200" dirty="0" err="1" smtClean="0">
                <a:solidFill>
                  <a:schemeClr val="tx1"/>
                </a:solidFill>
                <a:latin typeface="+mn-lt"/>
                <a:ea typeface="+mn-ea"/>
                <a:cs typeface="+mn-cs"/>
              </a:rPr>
              <a:t>Somis</a:t>
            </a:r>
            <a:r>
              <a:rPr lang="en-US" sz="1200" kern="1200" dirty="0" smtClean="0">
                <a:solidFill>
                  <a:schemeClr val="tx1"/>
                </a:solidFill>
                <a:latin typeface="+mn-lt"/>
                <a:ea typeface="+mn-ea"/>
                <a:cs typeface="+mn-cs"/>
              </a:rPr>
              <a:t>.  Fillmore Unified, Hueneme, Oxnard, Rio, and Santa Paula continue to have the highest percentage of overweight and obese students in 7</a:t>
            </a:r>
            <a:r>
              <a:rPr lang="en-US" sz="1200" kern="1200" baseline="30000" dirty="0" smtClean="0">
                <a:solidFill>
                  <a:schemeClr val="tx1"/>
                </a:solidFill>
                <a:latin typeface="+mn-lt"/>
                <a:ea typeface="+mn-ea"/>
                <a:cs typeface="+mn-cs"/>
              </a:rPr>
              <a:t>th</a:t>
            </a:r>
            <a:r>
              <a:rPr lang="en-US" sz="1200" kern="1200" dirty="0" smtClean="0">
                <a:solidFill>
                  <a:schemeClr val="tx1"/>
                </a:solidFill>
                <a:latin typeface="+mn-lt"/>
                <a:ea typeface="+mn-ea"/>
                <a:cs typeface="+mn-cs"/>
              </a:rPr>
              <a:t> grade.  This trend remains consistent for 9</a:t>
            </a:r>
            <a:r>
              <a:rPr lang="en-US" sz="1200" kern="1200" baseline="30000" dirty="0" smtClean="0">
                <a:solidFill>
                  <a:schemeClr val="tx1"/>
                </a:solidFill>
                <a:latin typeface="+mn-lt"/>
                <a:ea typeface="+mn-ea"/>
                <a:cs typeface="+mn-cs"/>
              </a:rPr>
              <a:t>th</a:t>
            </a:r>
            <a:r>
              <a:rPr lang="en-US" sz="1200" kern="1200" dirty="0" smtClean="0">
                <a:solidFill>
                  <a:schemeClr val="tx1"/>
                </a:solidFill>
                <a:latin typeface="+mn-lt"/>
                <a:ea typeface="+mn-ea"/>
                <a:cs typeface="+mn-cs"/>
              </a:rPr>
              <a:t> graders in Ventura County as well.  </a:t>
            </a:r>
            <a:r>
              <a:rPr lang="en-US" sz="1200" kern="1200" smtClean="0">
                <a:solidFill>
                  <a:schemeClr val="tx1"/>
                </a:solidFill>
                <a:latin typeface="+mn-lt"/>
                <a:ea typeface="+mn-ea"/>
                <a:cs typeface="+mn-cs"/>
              </a:rPr>
              <a:t>Santa Paula Union, Oxnard Union, and Fillmore Unified have the highest proportion of 9</a:t>
            </a:r>
            <a:r>
              <a:rPr lang="en-US" sz="1200" kern="1200" baseline="30000" smtClean="0">
                <a:solidFill>
                  <a:schemeClr val="tx1"/>
                </a:solidFill>
                <a:latin typeface="+mn-lt"/>
                <a:ea typeface="+mn-ea"/>
                <a:cs typeface="+mn-cs"/>
              </a:rPr>
              <a:t>th</a:t>
            </a:r>
            <a:r>
              <a:rPr lang="en-US" sz="1200" kern="1200" smtClean="0">
                <a:solidFill>
                  <a:schemeClr val="tx1"/>
                </a:solidFill>
                <a:latin typeface="+mn-lt"/>
                <a:ea typeface="+mn-ea"/>
                <a:cs typeface="+mn-cs"/>
              </a:rPr>
              <a:t> grade students who were overweight and obese in the 2010-11 school year.</a:t>
            </a:r>
            <a:endParaRPr lang="en-US" sz="1200" kern="120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pPr>
              <a:defRPr/>
            </a:pPr>
            <a:fld id="{E662700D-F219-4696-8E29-803F820A1467}" type="slidenum">
              <a:rPr lang="en-US" smtClean="0">
                <a:solidFill>
                  <a:prstClr val="black"/>
                </a:solidFill>
              </a:rPr>
              <a:pPr>
                <a:defRPr/>
              </a:pPr>
              <a:t>5</a:t>
            </a:fld>
            <a:endParaRPr lang="en-US" dirty="0">
              <a:solidFill>
                <a:prstClr val="black"/>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p:cNvSpPr/>
          <p:nvPr userDrawn="1"/>
        </p:nvSpPr>
        <p:spPr bwMode="auto">
          <a:xfrm>
            <a:off x="0" y="0"/>
            <a:ext cx="9144000" cy="6019800"/>
          </a:xfrm>
          <a:prstGeom prst="rect">
            <a:avLst/>
          </a:prstGeom>
          <a:gradFill flip="none" rotWithShape="1">
            <a:gsLst>
              <a:gs pos="0">
                <a:srgbClr val="003F72"/>
              </a:gs>
              <a:gs pos="100000">
                <a:schemeClr val="bg1"/>
              </a:gs>
              <a:gs pos="100000">
                <a:schemeClr val="accent1">
                  <a:tint val="23500"/>
                  <a:satMod val="160000"/>
                </a:schemeClr>
              </a:gs>
            </a:gsLst>
            <a:lin ang="5400000" scaled="1"/>
            <a:tileRect/>
          </a:gradFill>
          <a:ln w="9525" cap="flat" cmpd="sng" algn="ctr">
            <a:noFill/>
            <a:prstDash val="solid"/>
            <a:round/>
            <a:headEnd type="none" w="med" len="med"/>
            <a:tailEnd type="none" w="med" len="med"/>
          </a:ln>
          <a:effectLst/>
        </p:spPr>
        <p:txBody>
          <a:bodyPr/>
          <a:lstStyle/>
          <a:p>
            <a:pPr algn="ctr" fontAlgn="base">
              <a:spcBef>
                <a:spcPct val="0"/>
              </a:spcBef>
              <a:spcAft>
                <a:spcPct val="0"/>
              </a:spcAft>
              <a:defRPr/>
            </a:pPr>
            <a:endParaRPr lang="en-US" dirty="0">
              <a:solidFill>
                <a:prstClr val="black"/>
              </a:solidFill>
              <a:latin typeface="Arial" charset="0"/>
            </a:endParaRPr>
          </a:p>
        </p:txBody>
      </p:sp>
      <p:sp>
        <p:nvSpPr>
          <p:cNvPr id="70665" name="Title Placeholder 21"/>
          <p:cNvSpPr>
            <a:spLocks noGrp="1"/>
          </p:cNvSpPr>
          <p:nvPr>
            <p:ph type="ctrTitle"/>
          </p:nvPr>
        </p:nvSpPr>
        <p:spPr>
          <a:xfrm>
            <a:off x="685800" y="228600"/>
            <a:ext cx="7772400" cy="1143000"/>
          </a:xfrm>
        </p:spPr>
        <p:txBody>
          <a:bodyPr anchor="b" anchorCtr="1"/>
          <a:lstStyle>
            <a:lvl1pPr algn="ctr">
              <a:defRPr sz="4000" b="1" smtClean="0">
                <a:solidFill>
                  <a:srgbClr val="FADA63"/>
                </a:solidFill>
                <a:latin typeface="Arial" charset="0"/>
                <a:cs typeface="Arial" charset="0"/>
              </a:defRPr>
            </a:lvl1pPr>
          </a:lstStyle>
          <a:p>
            <a:r>
              <a:rPr lang="en-US" smtClean="0"/>
              <a:t>Click to edit Master title style</a:t>
            </a:r>
          </a:p>
        </p:txBody>
      </p:sp>
      <p:sp>
        <p:nvSpPr>
          <p:cNvPr id="70666" name="Text Placeholder 12"/>
          <p:cNvSpPr>
            <a:spLocks noGrp="1"/>
          </p:cNvSpPr>
          <p:nvPr>
            <p:ph type="subTitle" idx="1"/>
          </p:nvPr>
        </p:nvSpPr>
        <p:spPr>
          <a:xfrm>
            <a:off x="1371600" y="1447800"/>
            <a:ext cx="6400800" cy="1066800"/>
          </a:xfrm>
        </p:spPr>
        <p:txBody>
          <a:bodyPr/>
          <a:lstStyle>
            <a:lvl1pPr marL="0" indent="0" algn="ctr">
              <a:buFont typeface="Arial" charset="0"/>
              <a:buNone/>
              <a:defRPr smtClean="0">
                <a:solidFill>
                  <a:srgbClr val="FADA63"/>
                </a:solidFill>
              </a:defRPr>
            </a:lvl1pPr>
          </a:lstStyle>
          <a:p>
            <a:r>
              <a:rPr lang="en-US" smtClean="0"/>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1655762"/>
            <a:ext cx="2057400" cy="5049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600200" y="1655762"/>
            <a:ext cx="5105400" cy="5049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600200" y="152400"/>
            <a:ext cx="7470648" cy="1066800"/>
          </a:xfrm>
        </p:spPr>
        <p:txBody>
          <a:bodyPr/>
          <a:lstStyle>
            <a:lvl1pPr>
              <a:defRPr sz="4400" b="1">
                <a:solidFill>
                  <a:srgbClr val="003F72"/>
                </a:solidFill>
                <a:latin typeface="Calibri" pitchFamily="34" charset="0"/>
                <a:cs typeface="Arial"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1600200" y="1676400"/>
            <a:ext cx="7086600" cy="4672584"/>
          </a:xfrm>
        </p:spPr>
        <p:txBody>
          <a:bodyPr/>
          <a:lstStyle>
            <a:lvl1pPr>
              <a:defRPr sz="2400">
                <a:latin typeface="Calibri" pitchFamily="34" charset="0"/>
                <a:cs typeface="Arial" pitchFamily="34" charset="0"/>
              </a:defRPr>
            </a:lvl1pPr>
            <a:lvl2pPr>
              <a:defRPr sz="2400">
                <a:latin typeface="Calibri" pitchFamily="34" charset="0"/>
                <a:cs typeface="Arial" pitchFamily="34" charset="0"/>
              </a:defRPr>
            </a:lvl2pPr>
            <a:lvl3pPr>
              <a:defRPr sz="2400">
                <a:latin typeface="Calibri" pitchFamily="34" charset="0"/>
                <a:cs typeface="Arial" pitchFamily="34" charset="0"/>
              </a:defRPr>
            </a:lvl3pPr>
            <a:lvl4pPr>
              <a:defRPr sz="2400">
                <a:latin typeface="Calibri" pitchFamily="34" charset="0"/>
                <a:cs typeface="Arial" pitchFamily="34" charset="0"/>
              </a:defRPr>
            </a:lvl4pPr>
            <a:lvl5pPr>
              <a:defRPr sz="2400">
                <a:latin typeface="Calibri" pitchFamily="34" charset="0"/>
                <a:cs typeface="Arial"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597152" y="1600200"/>
            <a:ext cx="3584448" cy="4953000"/>
          </a:xfrm>
        </p:spPr>
        <p:txBody>
          <a:bodyPr/>
          <a:lstStyle>
            <a:lvl1pPr>
              <a:defRPr sz="2000"/>
            </a:lvl1pPr>
            <a:lvl2pPr>
              <a:defRPr sz="2000"/>
            </a:lvl2pPr>
            <a:lvl3pPr>
              <a:defRPr sz="2000"/>
            </a:lvl3pPr>
            <a:lvl4pPr>
              <a:defRPr sz="2000"/>
            </a:lvl4pPr>
            <a:lvl5pPr>
              <a:defRPr sz="20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486400" y="1600200"/>
            <a:ext cx="3584448" cy="4953000"/>
          </a:xfrm>
        </p:spPr>
        <p:txBody>
          <a:bodyPr/>
          <a:lstStyle>
            <a:lvl1pPr>
              <a:defRPr sz="2000"/>
            </a:lvl1pPr>
            <a:lvl2pPr>
              <a:defRPr sz="2000"/>
            </a:lvl2pPr>
            <a:lvl3pPr>
              <a:defRPr sz="2000"/>
            </a:lvl3pPr>
            <a:lvl4pPr>
              <a:defRPr sz="2000"/>
            </a:lvl4pPr>
            <a:lvl5pPr>
              <a:defRPr sz="20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600200" y="152400"/>
            <a:ext cx="7467600" cy="1069848"/>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601576" y="1687514"/>
            <a:ext cx="3580024"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601576" y="2327275"/>
            <a:ext cx="3580024" cy="4302125"/>
          </a:xfrm>
        </p:spPr>
        <p:txBody>
          <a:bodyPr/>
          <a:lstStyle>
            <a:lvl1pPr>
              <a:defRPr sz="2000"/>
            </a:lvl1pPr>
            <a:lvl2pPr>
              <a:defRPr sz="2000"/>
            </a:lvl2pPr>
            <a:lvl3pPr>
              <a:defRPr sz="2000"/>
            </a:lvl3pPr>
            <a:lvl4pPr>
              <a:defRPr sz="2000"/>
            </a:lvl4pPr>
            <a:lvl5pPr>
              <a:defRPr sz="20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486400" y="1687514"/>
            <a:ext cx="358140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486400" y="2327275"/>
            <a:ext cx="3581400" cy="4302125"/>
          </a:xfrm>
        </p:spPr>
        <p:txBody>
          <a:bodyPr/>
          <a:lstStyle>
            <a:lvl1pPr>
              <a:defRPr sz="2000"/>
            </a:lvl1pPr>
            <a:lvl2pPr>
              <a:defRPr sz="2000"/>
            </a:lvl2pPr>
            <a:lvl3pPr>
              <a:defRPr sz="2000"/>
            </a:lvl3pPr>
            <a:lvl4pPr>
              <a:defRPr sz="2000"/>
            </a:lvl4pPr>
            <a:lvl5pPr>
              <a:defRPr sz="20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63687" y="152400"/>
            <a:ext cx="7275513" cy="1066800"/>
          </a:xfrm>
        </p:spPr>
        <p:txBody>
          <a:bodyPr anchor="b"/>
          <a:lstStyle>
            <a:lvl1pPr algn="l">
              <a:defRPr sz="3200" b="0"/>
            </a:lvl1pPr>
          </a:lstStyle>
          <a:p>
            <a:r>
              <a:rPr lang="en-US" smtClean="0"/>
              <a:t>Click to edit Master title style</a:t>
            </a:r>
            <a:endParaRPr lang="en-US" dirty="0"/>
          </a:p>
        </p:txBody>
      </p:sp>
      <p:sp>
        <p:nvSpPr>
          <p:cNvPr id="3" name="Content Placeholder 2"/>
          <p:cNvSpPr>
            <a:spLocks noGrp="1"/>
          </p:cNvSpPr>
          <p:nvPr>
            <p:ph idx="1"/>
          </p:nvPr>
        </p:nvSpPr>
        <p:spPr>
          <a:xfrm>
            <a:off x="4724400" y="1676400"/>
            <a:ext cx="4114800" cy="4449763"/>
          </a:xfrm>
        </p:spPr>
        <p:txBody>
          <a:bodyPr/>
          <a:lstStyle>
            <a:lvl1pPr>
              <a:defRPr sz="2400"/>
            </a:lvl1pPr>
            <a:lvl2pPr>
              <a:defRPr sz="2400"/>
            </a:lvl2pPr>
            <a:lvl3pPr>
              <a:defRPr sz="2400"/>
            </a:lvl3pPr>
            <a:lvl4pPr>
              <a:defRPr sz="2400"/>
            </a:lvl4pPr>
            <a:lvl5pPr>
              <a:defRPr sz="24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1563687" y="1676400"/>
            <a:ext cx="3008313" cy="4449763"/>
          </a:xfrm>
        </p:spPr>
        <p:txBody>
          <a:bodyPr/>
          <a:lstStyle>
            <a:lvl1pPr marL="0" indent="0">
              <a:buNone/>
              <a:defRPr sz="2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6970712" cy="566738"/>
          </a:xfrm>
        </p:spPr>
        <p:txBody>
          <a:bodyPr anchor="b"/>
          <a:lstStyle>
            <a:lvl1pPr algn="l">
              <a:defRPr sz="2400" b="0">
                <a:solidFill>
                  <a:srgbClr val="003F72"/>
                </a:solidFill>
              </a:defRPr>
            </a:lvl1pPr>
          </a:lstStyle>
          <a:p>
            <a:r>
              <a:rPr lang="en-US" dirty="0" smtClean="0"/>
              <a:t>Click to edit Master title style</a:t>
            </a:r>
            <a:endParaRPr lang="en-US" dirty="0"/>
          </a:p>
        </p:txBody>
      </p:sp>
      <p:sp>
        <p:nvSpPr>
          <p:cNvPr id="3" name="Picture Placeholder 2"/>
          <p:cNvSpPr>
            <a:spLocks noGrp="1"/>
          </p:cNvSpPr>
          <p:nvPr>
            <p:ph type="pic" idx="1"/>
          </p:nvPr>
        </p:nvSpPr>
        <p:spPr>
          <a:xfrm>
            <a:off x="1792288" y="612775"/>
            <a:ext cx="6970712"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p>
        </p:txBody>
      </p:sp>
      <p:sp>
        <p:nvSpPr>
          <p:cNvPr id="4" name="Text Placeholder 3"/>
          <p:cNvSpPr>
            <a:spLocks noGrp="1"/>
          </p:cNvSpPr>
          <p:nvPr>
            <p:ph type="body" sz="half" idx="2"/>
          </p:nvPr>
        </p:nvSpPr>
        <p:spPr>
          <a:xfrm>
            <a:off x="1792288" y="5367338"/>
            <a:ext cx="6970712" cy="804862"/>
          </a:xfrm>
        </p:spPr>
        <p:txBody>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e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Title Placeholder 21"/>
          <p:cNvSpPr>
            <a:spLocks noGrp="1"/>
          </p:cNvSpPr>
          <p:nvPr>
            <p:ph type="title"/>
          </p:nvPr>
        </p:nvSpPr>
        <p:spPr bwMode="auto">
          <a:xfrm>
            <a:off x="1600200" y="152400"/>
            <a:ext cx="7470775" cy="10668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3075" name="Text Placeholder 12"/>
          <p:cNvSpPr>
            <a:spLocks noGrp="1"/>
          </p:cNvSpPr>
          <p:nvPr>
            <p:ph type="body" idx="1"/>
          </p:nvPr>
        </p:nvSpPr>
        <p:spPr bwMode="auto">
          <a:xfrm>
            <a:off x="1600200" y="1673225"/>
            <a:ext cx="7315200" cy="48799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2" name="Rectangle 11"/>
          <p:cNvSpPr/>
          <p:nvPr/>
        </p:nvSpPr>
        <p:spPr bwMode="auto">
          <a:xfrm>
            <a:off x="0" y="76200"/>
            <a:ext cx="1371600" cy="1447800"/>
          </a:xfrm>
          <a:prstGeom prst="rect">
            <a:avLst/>
          </a:prstGeom>
          <a:gradFill>
            <a:gsLst>
              <a:gs pos="0">
                <a:srgbClr val="003F72"/>
              </a:gs>
              <a:gs pos="100000">
                <a:schemeClr val="bg1"/>
              </a:gs>
              <a:gs pos="100000">
                <a:srgbClr val="003F72">
                  <a:shade val="100000"/>
                  <a:satMod val="115000"/>
                </a:srgbClr>
              </a:gs>
            </a:gsLst>
            <a:lin ang="5400000" scaled="1"/>
          </a:gradFill>
          <a:ln w="9525" cap="flat" cmpd="sng" algn="ctr">
            <a:noFill/>
            <a:prstDash val="solid"/>
            <a:round/>
            <a:headEnd type="none" w="med" len="med"/>
            <a:tailEnd type="none" w="med" len="med"/>
          </a:ln>
          <a:effectLst/>
        </p:spPr>
        <p:txBody>
          <a:bodyPr/>
          <a:lstStyle/>
          <a:p>
            <a:pPr algn="ctr" fontAlgn="base">
              <a:spcBef>
                <a:spcPct val="0"/>
              </a:spcBef>
              <a:spcAft>
                <a:spcPct val="0"/>
              </a:spcAft>
              <a:defRPr/>
            </a:pPr>
            <a:endParaRPr lang="en-US" dirty="0">
              <a:solidFill>
                <a:srgbClr val="003F72"/>
              </a:solidFill>
              <a:latin typeface="Arial" charset="0"/>
            </a:endParaRPr>
          </a:p>
        </p:txBody>
      </p:sp>
      <p:sp>
        <p:nvSpPr>
          <p:cNvPr id="13" name="Rectangle 12"/>
          <p:cNvSpPr/>
          <p:nvPr/>
        </p:nvSpPr>
        <p:spPr bwMode="auto">
          <a:xfrm>
            <a:off x="457200" y="1295400"/>
            <a:ext cx="8686800" cy="228600"/>
          </a:xfrm>
          <a:prstGeom prst="rect">
            <a:avLst/>
          </a:prstGeom>
          <a:gradFill>
            <a:gsLst>
              <a:gs pos="0">
                <a:srgbClr val="FADA63"/>
              </a:gs>
              <a:gs pos="100000">
                <a:schemeClr val="bg1"/>
              </a:gs>
              <a:gs pos="100000">
                <a:srgbClr val="003F72">
                  <a:shade val="100000"/>
                  <a:satMod val="115000"/>
                </a:srgbClr>
              </a:gs>
            </a:gsLst>
            <a:lin ang="5400000" scaled="1"/>
          </a:gradFill>
          <a:ln w="9525" cap="flat" cmpd="sng" algn="ctr">
            <a:noFill/>
            <a:prstDash val="solid"/>
            <a:round/>
            <a:headEnd type="none" w="med" len="med"/>
            <a:tailEnd type="none" w="med" len="med"/>
          </a:ln>
          <a:effectLst/>
        </p:spPr>
        <p:txBody>
          <a:bodyPr/>
          <a:lstStyle/>
          <a:p>
            <a:pPr algn="ctr" fontAlgn="base">
              <a:spcBef>
                <a:spcPct val="0"/>
              </a:spcBef>
              <a:spcAft>
                <a:spcPct val="0"/>
              </a:spcAft>
              <a:defRPr/>
            </a:pPr>
            <a:endParaRPr lang="en-US" dirty="0">
              <a:solidFill>
                <a:prstClr val="black"/>
              </a:solidFill>
              <a:latin typeface="Arial" charset="0"/>
            </a:endParaRPr>
          </a:p>
        </p:txBody>
      </p:sp>
      <p:sp>
        <p:nvSpPr>
          <p:cNvPr id="14" name="Rectangle 19"/>
          <p:cNvSpPr>
            <a:spLocks noChangeArrowheads="1"/>
          </p:cNvSpPr>
          <p:nvPr/>
        </p:nvSpPr>
        <p:spPr bwMode="auto">
          <a:xfrm>
            <a:off x="0" y="0"/>
            <a:ext cx="9144000" cy="76200"/>
          </a:xfrm>
          <a:prstGeom prst="rect">
            <a:avLst/>
          </a:prstGeom>
          <a:solidFill>
            <a:srgbClr val="003F72"/>
          </a:solidFill>
          <a:ln w="9525" algn="ctr">
            <a:noFill/>
            <a:round/>
            <a:headEnd/>
            <a:tailEnd/>
          </a:ln>
        </p:spPr>
        <p:txBody>
          <a:bodyPr/>
          <a:lstStyle/>
          <a:p>
            <a:pPr algn="ctr" fontAlgn="base">
              <a:spcBef>
                <a:spcPct val="0"/>
              </a:spcBef>
              <a:spcAft>
                <a:spcPct val="0"/>
              </a:spcAft>
              <a:defRPr/>
            </a:pPr>
            <a:endParaRPr lang="en-US" dirty="0">
              <a:solidFill>
                <a:srgbClr val="003F72"/>
              </a:solidFill>
              <a:latin typeface="Arial" charset="0"/>
            </a:endParaRPr>
          </a:p>
        </p:txBody>
      </p:sp>
      <p:sp>
        <p:nvSpPr>
          <p:cNvPr id="16" name="Rectangle 15"/>
          <p:cNvSpPr/>
          <p:nvPr/>
        </p:nvSpPr>
        <p:spPr bwMode="auto">
          <a:xfrm>
            <a:off x="0" y="1295400"/>
            <a:ext cx="1371600" cy="4800600"/>
          </a:xfrm>
          <a:prstGeom prst="rect">
            <a:avLst/>
          </a:prstGeom>
          <a:gradFill>
            <a:gsLst>
              <a:gs pos="0">
                <a:srgbClr val="4FA98D"/>
              </a:gs>
              <a:gs pos="100000">
                <a:schemeClr val="bg1"/>
              </a:gs>
              <a:gs pos="100000">
                <a:srgbClr val="003F72">
                  <a:shade val="100000"/>
                  <a:satMod val="115000"/>
                </a:srgbClr>
              </a:gs>
            </a:gsLst>
            <a:lin ang="5400000" scaled="1"/>
          </a:gradFill>
          <a:ln w="9525" cap="flat" cmpd="sng" algn="ctr">
            <a:noFill/>
            <a:prstDash val="solid"/>
            <a:round/>
            <a:headEnd type="none" w="med" len="med"/>
            <a:tailEnd type="none" w="med" len="med"/>
          </a:ln>
          <a:effectLst/>
        </p:spPr>
        <p:txBody>
          <a:bodyPr/>
          <a:lstStyle/>
          <a:p>
            <a:pPr algn="ctr" fontAlgn="base">
              <a:spcBef>
                <a:spcPct val="0"/>
              </a:spcBef>
              <a:spcAft>
                <a:spcPct val="0"/>
              </a:spcAft>
              <a:defRPr/>
            </a:pPr>
            <a:endParaRPr lang="en-US" dirty="0">
              <a:solidFill>
                <a:prstClr val="black"/>
              </a:solidFill>
              <a:latin typeface="Arial" charset="0"/>
            </a:endParaRPr>
          </a:p>
        </p:txBody>
      </p:sp>
      <p:pic>
        <p:nvPicPr>
          <p:cNvPr id="3080" name="Picture 10" descr="VCPH Logo 4-2011 - new"/>
          <p:cNvPicPr>
            <a:picLocks noChangeAspect="1" noChangeArrowheads="1"/>
          </p:cNvPicPr>
          <p:nvPr/>
        </p:nvPicPr>
        <p:blipFill>
          <a:blip r:embed="rId13" cstate="print"/>
          <a:srcRect/>
          <a:stretch>
            <a:fillRect/>
          </a:stretch>
        </p:blipFill>
        <p:spPr bwMode="auto">
          <a:xfrm>
            <a:off x="228600" y="228600"/>
            <a:ext cx="990600" cy="838200"/>
          </a:xfrm>
          <a:prstGeom prst="rect">
            <a:avLst/>
          </a:prstGeom>
          <a:noFill/>
          <a:ln w="9525">
            <a:noFill/>
            <a:miter lim="800000"/>
            <a:headEnd/>
            <a:tailEnd/>
          </a:ln>
        </p:spPr>
      </p:pic>
      <p:pic>
        <p:nvPicPr>
          <p:cNvPr id="9" name="Picture 1"/>
          <p:cNvPicPr>
            <a:picLocks noChangeAspect="1" noChangeArrowheads="1"/>
          </p:cNvPicPr>
          <p:nvPr/>
        </p:nvPicPr>
        <p:blipFill>
          <a:blip r:embed="rId14" cstate="print"/>
          <a:srcRect/>
          <a:stretch>
            <a:fillRect/>
          </a:stretch>
        </p:blipFill>
        <p:spPr bwMode="auto">
          <a:xfrm>
            <a:off x="76200" y="5684420"/>
            <a:ext cx="1295400" cy="1036888"/>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0" fontAlgn="base" hangingPunct="0">
        <a:spcBef>
          <a:spcPct val="0"/>
        </a:spcBef>
        <a:spcAft>
          <a:spcPct val="0"/>
        </a:spcAft>
        <a:defRPr sz="4400" b="1">
          <a:solidFill>
            <a:srgbClr val="003F72"/>
          </a:solidFill>
          <a:latin typeface="Calibri" pitchFamily="34" charset="0"/>
          <a:ea typeface="+mj-ea"/>
          <a:cs typeface="Arial" pitchFamily="34" charset="0"/>
        </a:defRPr>
      </a:lvl1pPr>
      <a:lvl2pPr algn="l" rtl="0" eaLnBrk="0" fontAlgn="base" hangingPunct="0">
        <a:spcBef>
          <a:spcPct val="0"/>
        </a:spcBef>
        <a:spcAft>
          <a:spcPct val="0"/>
        </a:spcAft>
        <a:defRPr sz="4400" b="1">
          <a:solidFill>
            <a:srgbClr val="003F72"/>
          </a:solidFill>
          <a:latin typeface="Calibri" pitchFamily="34" charset="0"/>
          <a:cs typeface="Arial" charset="0"/>
        </a:defRPr>
      </a:lvl2pPr>
      <a:lvl3pPr algn="l" rtl="0" eaLnBrk="0" fontAlgn="base" hangingPunct="0">
        <a:spcBef>
          <a:spcPct val="0"/>
        </a:spcBef>
        <a:spcAft>
          <a:spcPct val="0"/>
        </a:spcAft>
        <a:defRPr sz="4400" b="1">
          <a:solidFill>
            <a:srgbClr val="003F72"/>
          </a:solidFill>
          <a:latin typeface="Calibri" pitchFamily="34" charset="0"/>
          <a:cs typeface="Arial" charset="0"/>
        </a:defRPr>
      </a:lvl3pPr>
      <a:lvl4pPr algn="l" rtl="0" eaLnBrk="0" fontAlgn="base" hangingPunct="0">
        <a:spcBef>
          <a:spcPct val="0"/>
        </a:spcBef>
        <a:spcAft>
          <a:spcPct val="0"/>
        </a:spcAft>
        <a:defRPr sz="4400" b="1">
          <a:solidFill>
            <a:srgbClr val="003F72"/>
          </a:solidFill>
          <a:latin typeface="Calibri" pitchFamily="34" charset="0"/>
          <a:cs typeface="Arial" charset="0"/>
        </a:defRPr>
      </a:lvl4pPr>
      <a:lvl5pPr algn="l" rtl="0" eaLnBrk="0" fontAlgn="base" hangingPunct="0">
        <a:spcBef>
          <a:spcPct val="0"/>
        </a:spcBef>
        <a:spcAft>
          <a:spcPct val="0"/>
        </a:spcAft>
        <a:defRPr sz="4400" b="1">
          <a:solidFill>
            <a:srgbClr val="003F72"/>
          </a:solidFill>
          <a:latin typeface="Calibri" pitchFamily="34" charset="0"/>
          <a:cs typeface="Arial" charset="0"/>
        </a:defRPr>
      </a:lvl5pPr>
      <a:lvl6pPr marL="457200" algn="l" rtl="0" eaLnBrk="1" fontAlgn="base" hangingPunct="1">
        <a:spcBef>
          <a:spcPct val="0"/>
        </a:spcBef>
        <a:spcAft>
          <a:spcPct val="0"/>
        </a:spcAft>
        <a:defRPr sz="4000">
          <a:solidFill>
            <a:schemeClr val="tx2"/>
          </a:solidFill>
          <a:latin typeface="Trebuchet MS" pitchFamily="34" charset="0"/>
        </a:defRPr>
      </a:lvl6pPr>
      <a:lvl7pPr marL="914400" algn="l" rtl="0" eaLnBrk="1" fontAlgn="base" hangingPunct="1">
        <a:spcBef>
          <a:spcPct val="0"/>
        </a:spcBef>
        <a:spcAft>
          <a:spcPct val="0"/>
        </a:spcAft>
        <a:defRPr sz="4000">
          <a:solidFill>
            <a:schemeClr val="tx2"/>
          </a:solidFill>
          <a:latin typeface="Trebuchet MS" pitchFamily="34" charset="0"/>
        </a:defRPr>
      </a:lvl7pPr>
      <a:lvl8pPr marL="1371600" algn="l" rtl="0" eaLnBrk="1" fontAlgn="base" hangingPunct="1">
        <a:spcBef>
          <a:spcPct val="0"/>
        </a:spcBef>
        <a:spcAft>
          <a:spcPct val="0"/>
        </a:spcAft>
        <a:defRPr sz="4000">
          <a:solidFill>
            <a:schemeClr val="tx2"/>
          </a:solidFill>
          <a:latin typeface="Trebuchet MS" pitchFamily="34" charset="0"/>
        </a:defRPr>
      </a:lvl8pPr>
      <a:lvl9pPr marL="1828800" algn="l" rtl="0" eaLnBrk="1" fontAlgn="base" hangingPunct="1">
        <a:spcBef>
          <a:spcPct val="0"/>
        </a:spcBef>
        <a:spcAft>
          <a:spcPct val="0"/>
        </a:spcAft>
        <a:defRPr sz="4000">
          <a:solidFill>
            <a:schemeClr val="tx2"/>
          </a:solidFill>
          <a:latin typeface="Trebuchet MS" pitchFamily="34" charset="0"/>
        </a:defRPr>
      </a:lvl9pPr>
    </p:titleStyle>
    <p:bodyStyle>
      <a:lvl1pPr marL="346075" indent="-346075" algn="l" rtl="0" eaLnBrk="0" fontAlgn="base" hangingPunct="0">
        <a:spcBef>
          <a:spcPts val="1200"/>
        </a:spcBef>
        <a:spcAft>
          <a:spcPct val="0"/>
        </a:spcAft>
        <a:buClr>
          <a:srgbClr val="97233F"/>
        </a:buClr>
        <a:buFont typeface="Arial" charset="0"/>
        <a:buChar char="■"/>
        <a:defRPr sz="2400">
          <a:solidFill>
            <a:schemeClr val="tx1"/>
          </a:solidFill>
          <a:latin typeface="Calibri" pitchFamily="34" charset="0"/>
          <a:ea typeface="+mn-ea"/>
          <a:cs typeface="+mn-cs"/>
        </a:defRPr>
      </a:lvl1pPr>
      <a:lvl2pPr marL="623888" indent="-277813" algn="l" rtl="0" eaLnBrk="0" fontAlgn="base" hangingPunct="0">
        <a:spcBef>
          <a:spcPts val="600"/>
        </a:spcBef>
        <a:spcAft>
          <a:spcPct val="0"/>
        </a:spcAft>
        <a:buClr>
          <a:schemeClr val="tx1"/>
        </a:buClr>
        <a:buFont typeface="Calibri" pitchFamily="34" charset="0"/>
        <a:buChar char="–"/>
        <a:defRPr sz="2400">
          <a:solidFill>
            <a:schemeClr val="tx1"/>
          </a:solidFill>
          <a:latin typeface="Calibri" pitchFamily="34" charset="0"/>
        </a:defRPr>
      </a:lvl2pPr>
      <a:lvl3pPr marL="973138" indent="-346075" algn="l" rtl="0" eaLnBrk="0" fontAlgn="base" hangingPunct="0">
        <a:spcBef>
          <a:spcPts val="600"/>
        </a:spcBef>
        <a:spcAft>
          <a:spcPct val="0"/>
        </a:spcAft>
        <a:buClr>
          <a:schemeClr val="tx1"/>
        </a:buClr>
        <a:buSzPct val="80000"/>
        <a:buFont typeface="Wingdings" pitchFamily="2" charset="2"/>
        <a:buChar char="v"/>
        <a:defRPr sz="2400">
          <a:solidFill>
            <a:schemeClr val="tx1"/>
          </a:solidFill>
          <a:latin typeface="Calibri" pitchFamily="34" charset="0"/>
        </a:defRPr>
      </a:lvl3pPr>
      <a:lvl4pPr marL="1260475" indent="-287338" algn="l" rtl="0" eaLnBrk="0" fontAlgn="base" hangingPunct="0">
        <a:spcBef>
          <a:spcPts val="300"/>
        </a:spcBef>
        <a:spcAft>
          <a:spcPct val="0"/>
        </a:spcAft>
        <a:buClr>
          <a:schemeClr val="tx1"/>
        </a:buClr>
        <a:buFont typeface="Calibri" pitchFamily="34" charset="0"/>
        <a:buChar char="•"/>
        <a:defRPr sz="2400">
          <a:solidFill>
            <a:schemeClr val="tx1"/>
          </a:solidFill>
          <a:latin typeface="Calibri" pitchFamily="34" charset="0"/>
        </a:defRPr>
      </a:lvl4pPr>
      <a:lvl5pPr marL="1600200" indent="-287338" algn="l" rtl="0" eaLnBrk="0" fontAlgn="base" hangingPunct="0">
        <a:spcBef>
          <a:spcPts val="300"/>
        </a:spcBef>
        <a:spcAft>
          <a:spcPct val="0"/>
        </a:spcAft>
        <a:buClr>
          <a:schemeClr val="tx1"/>
        </a:buClr>
        <a:buFont typeface="Calibri" pitchFamily="34" charset="0"/>
        <a:buChar char="–"/>
        <a:defRPr sz="2400">
          <a:solidFill>
            <a:schemeClr val="tx1"/>
          </a:solidFill>
          <a:latin typeface="Calibri" pitchFamily="34" charset="0"/>
        </a:defRPr>
      </a:lvl5pPr>
      <a:lvl6pPr marL="1846263" indent="-182563" algn="l" rtl="0" eaLnBrk="1" fontAlgn="base" hangingPunct="1">
        <a:spcBef>
          <a:spcPts val="300"/>
        </a:spcBef>
        <a:spcAft>
          <a:spcPct val="0"/>
        </a:spcAft>
        <a:buClr>
          <a:srgbClr val="A04DA3"/>
        </a:buClr>
        <a:buFont typeface="Georgia" pitchFamily="18" charset="0"/>
        <a:buChar char="▫"/>
        <a:defRPr sz="2000">
          <a:solidFill>
            <a:srgbClr val="A04DA3"/>
          </a:solidFill>
          <a:latin typeface="+mn-lt"/>
        </a:defRPr>
      </a:lvl6pPr>
      <a:lvl7pPr marL="2303463" indent="-182563" algn="l" rtl="0" eaLnBrk="1" fontAlgn="base" hangingPunct="1">
        <a:spcBef>
          <a:spcPts val="300"/>
        </a:spcBef>
        <a:spcAft>
          <a:spcPct val="0"/>
        </a:spcAft>
        <a:buClr>
          <a:srgbClr val="A04DA3"/>
        </a:buClr>
        <a:buFont typeface="Georgia" pitchFamily="18" charset="0"/>
        <a:buChar char="▫"/>
        <a:defRPr sz="2000">
          <a:solidFill>
            <a:srgbClr val="A04DA3"/>
          </a:solidFill>
          <a:latin typeface="+mn-lt"/>
        </a:defRPr>
      </a:lvl7pPr>
      <a:lvl8pPr marL="2760663" indent="-182563" algn="l" rtl="0" eaLnBrk="1" fontAlgn="base" hangingPunct="1">
        <a:spcBef>
          <a:spcPts val="300"/>
        </a:spcBef>
        <a:spcAft>
          <a:spcPct val="0"/>
        </a:spcAft>
        <a:buClr>
          <a:srgbClr val="A04DA3"/>
        </a:buClr>
        <a:buFont typeface="Georgia" pitchFamily="18" charset="0"/>
        <a:buChar char="▫"/>
        <a:defRPr sz="2000">
          <a:solidFill>
            <a:srgbClr val="A04DA3"/>
          </a:solidFill>
          <a:latin typeface="+mn-lt"/>
        </a:defRPr>
      </a:lvl8pPr>
      <a:lvl9pPr marL="3217863" indent="-182563" algn="l" rtl="0" eaLnBrk="1" fontAlgn="base" hangingPunct="1">
        <a:spcBef>
          <a:spcPts val="300"/>
        </a:spcBef>
        <a:spcAft>
          <a:spcPct val="0"/>
        </a:spcAft>
        <a:buClr>
          <a:srgbClr val="A04DA3"/>
        </a:buClr>
        <a:buFont typeface="Georgia" pitchFamily="18" charset="0"/>
        <a:buChar char="▫"/>
        <a:defRPr sz="2000">
          <a:solidFill>
            <a:srgbClr val="A04DA3"/>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Outside the Healthy Fitness Zone by School District, 5</a:t>
            </a:r>
            <a:r>
              <a:rPr lang="en-US" baseline="30000" dirty="0" smtClean="0"/>
              <a:t>th</a:t>
            </a:r>
            <a:r>
              <a:rPr lang="en-US" dirty="0" smtClean="0"/>
              <a:t> </a:t>
            </a:r>
            <a:endParaRPr lang="en-US" dirty="0"/>
          </a:p>
        </p:txBody>
      </p:sp>
      <p:pic>
        <p:nvPicPr>
          <p:cNvPr id="5" name="Picture 2"/>
          <p:cNvPicPr>
            <a:picLocks noGrp="1" noChangeAspect="1" noChangeArrowheads="1"/>
          </p:cNvPicPr>
          <p:nvPr>
            <p:ph idx="1"/>
          </p:nvPr>
        </p:nvPicPr>
        <p:blipFill>
          <a:blip r:embed="rId3" cstate="print"/>
          <a:srcRect/>
          <a:stretch>
            <a:fillRect/>
          </a:stretch>
        </p:blipFill>
        <p:spPr bwMode="auto">
          <a:xfrm>
            <a:off x="0" y="1295400"/>
            <a:ext cx="9143999" cy="5562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Outside HFZ by Ethnicity for 5</a:t>
            </a:r>
            <a:r>
              <a:rPr lang="en-US" baseline="30000" dirty="0" smtClean="0"/>
              <a:t>th</a:t>
            </a:r>
            <a:r>
              <a:rPr lang="en-US" dirty="0" smtClean="0"/>
              <a:t> graders, 2010-11</a:t>
            </a:r>
            <a:endParaRPr lang="en-US" dirty="0"/>
          </a:p>
        </p:txBody>
      </p:sp>
      <p:graphicFrame>
        <p:nvGraphicFramePr>
          <p:cNvPr id="5" name="Content Placeholder 4"/>
          <p:cNvGraphicFramePr>
            <a:graphicFrameLocks noGrp="1"/>
          </p:cNvGraphicFramePr>
          <p:nvPr>
            <p:ph idx="1"/>
          </p:nvPr>
        </p:nvGraphicFramePr>
        <p:xfrm>
          <a:off x="1295400" y="1447800"/>
          <a:ext cx="7696200" cy="4800600"/>
        </p:xfrm>
        <a:graphic>
          <a:graphicData uri="http://schemas.openxmlformats.org/drawingml/2006/chart">
            <c:chart xmlns:c="http://schemas.openxmlformats.org/drawingml/2006/chart" xmlns:r="http://schemas.openxmlformats.org/officeDocument/2006/relationships" r:id="rId3"/>
          </a:graphicData>
        </a:graphic>
      </p:graphicFrame>
      <p:sp>
        <p:nvSpPr>
          <p:cNvPr id="6" name="TextBox 5"/>
          <p:cNvSpPr txBox="1"/>
          <p:nvPr/>
        </p:nvSpPr>
        <p:spPr>
          <a:xfrm>
            <a:off x="1524000" y="6457890"/>
            <a:ext cx="4648200" cy="400110"/>
          </a:xfrm>
          <a:prstGeom prst="rect">
            <a:avLst/>
          </a:prstGeom>
          <a:noFill/>
        </p:spPr>
        <p:txBody>
          <a:bodyPr wrap="square" rtlCol="0">
            <a:spAutoFit/>
          </a:bodyPr>
          <a:lstStyle/>
          <a:p>
            <a:pPr fontAlgn="base">
              <a:spcBef>
                <a:spcPct val="0"/>
              </a:spcBef>
              <a:spcAft>
                <a:spcPct val="0"/>
              </a:spcAft>
            </a:pPr>
            <a:r>
              <a:rPr lang="en-US" sz="1000" b="1" dirty="0">
                <a:solidFill>
                  <a:prstClr val="black"/>
                </a:solidFill>
                <a:latin typeface="Calibri" pitchFamily="34" charset="0"/>
              </a:rPr>
              <a:t>Data Source: California Department of Education, Physical Fitness Testing Statewide Research Files, 2010-11.</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Outside HFZ by Economic Status for 5</a:t>
            </a:r>
            <a:r>
              <a:rPr lang="en-US" baseline="30000" dirty="0" smtClean="0"/>
              <a:t>th</a:t>
            </a:r>
            <a:r>
              <a:rPr lang="en-US" dirty="0" smtClean="0"/>
              <a:t> graders, 2010-11</a:t>
            </a:r>
            <a:endParaRPr lang="en-US" dirty="0"/>
          </a:p>
        </p:txBody>
      </p:sp>
      <p:sp>
        <p:nvSpPr>
          <p:cNvPr id="6" name="TextBox 5"/>
          <p:cNvSpPr txBox="1"/>
          <p:nvPr/>
        </p:nvSpPr>
        <p:spPr>
          <a:xfrm>
            <a:off x="1524000" y="6457890"/>
            <a:ext cx="4648200" cy="400110"/>
          </a:xfrm>
          <a:prstGeom prst="rect">
            <a:avLst/>
          </a:prstGeom>
          <a:noFill/>
        </p:spPr>
        <p:txBody>
          <a:bodyPr wrap="square" rtlCol="0">
            <a:spAutoFit/>
          </a:bodyPr>
          <a:lstStyle/>
          <a:p>
            <a:pPr fontAlgn="base">
              <a:spcBef>
                <a:spcPct val="0"/>
              </a:spcBef>
              <a:spcAft>
                <a:spcPct val="0"/>
              </a:spcAft>
            </a:pPr>
            <a:r>
              <a:rPr lang="en-US" sz="1000" b="1" dirty="0">
                <a:solidFill>
                  <a:prstClr val="black"/>
                </a:solidFill>
                <a:latin typeface="Calibri" pitchFamily="34" charset="0"/>
              </a:rPr>
              <a:t>Data Source: California Department of Education, Physical Fitness Testing Statewide Research Files, 2010-11.</a:t>
            </a:r>
          </a:p>
        </p:txBody>
      </p:sp>
      <p:graphicFrame>
        <p:nvGraphicFramePr>
          <p:cNvPr id="8" name="Content Placeholder 7"/>
          <p:cNvGraphicFramePr>
            <a:graphicFrameLocks noGrp="1"/>
          </p:cNvGraphicFramePr>
          <p:nvPr>
            <p:ph idx="1"/>
          </p:nvPr>
        </p:nvGraphicFramePr>
        <p:xfrm>
          <a:off x="1447800" y="1371600"/>
          <a:ext cx="7467600" cy="4976813"/>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Outside HFZ by Ethnicity for 7</a:t>
            </a:r>
            <a:r>
              <a:rPr lang="en-US" baseline="30000" dirty="0" smtClean="0"/>
              <a:t>th</a:t>
            </a:r>
            <a:r>
              <a:rPr lang="en-US" dirty="0" smtClean="0"/>
              <a:t> graders, 2010-11</a:t>
            </a:r>
            <a:endParaRPr lang="en-US" dirty="0"/>
          </a:p>
        </p:txBody>
      </p:sp>
      <p:sp>
        <p:nvSpPr>
          <p:cNvPr id="6" name="TextBox 5"/>
          <p:cNvSpPr txBox="1"/>
          <p:nvPr/>
        </p:nvSpPr>
        <p:spPr>
          <a:xfrm>
            <a:off x="1524000" y="6457890"/>
            <a:ext cx="4648200" cy="400110"/>
          </a:xfrm>
          <a:prstGeom prst="rect">
            <a:avLst/>
          </a:prstGeom>
          <a:noFill/>
        </p:spPr>
        <p:txBody>
          <a:bodyPr wrap="square" rtlCol="0">
            <a:spAutoFit/>
          </a:bodyPr>
          <a:lstStyle/>
          <a:p>
            <a:pPr fontAlgn="base">
              <a:spcBef>
                <a:spcPct val="0"/>
              </a:spcBef>
              <a:spcAft>
                <a:spcPct val="0"/>
              </a:spcAft>
            </a:pPr>
            <a:r>
              <a:rPr lang="en-US" sz="1000" b="1" dirty="0">
                <a:solidFill>
                  <a:prstClr val="black"/>
                </a:solidFill>
                <a:latin typeface="Calibri" pitchFamily="34" charset="0"/>
              </a:rPr>
              <a:t>Data Source: California Department of Education, Physical Fitness Testing Statewide Research Files, 2010-11.</a:t>
            </a:r>
          </a:p>
        </p:txBody>
      </p:sp>
      <p:graphicFrame>
        <p:nvGraphicFramePr>
          <p:cNvPr id="8" name="Content Placeholder 7"/>
          <p:cNvGraphicFramePr>
            <a:graphicFrameLocks noGrp="1"/>
          </p:cNvGraphicFramePr>
          <p:nvPr>
            <p:ph idx="1"/>
          </p:nvPr>
        </p:nvGraphicFramePr>
        <p:xfrm>
          <a:off x="1600200" y="1676400"/>
          <a:ext cx="7086600" cy="4672013"/>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Outside HFZ by Ethnicity for 9</a:t>
            </a:r>
            <a:r>
              <a:rPr lang="en-US" baseline="30000" dirty="0" smtClean="0"/>
              <a:t>th</a:t>
            </a:r>
            <a:r>
              <a:rPr lang="en-US" dirty="0" smtClean="0"/>
              <a:t> graders, 2010-11</a:t>
            </a:r>
            <a:endParaRPr lang="en-US" dirty="0"/>
          </a:p>
        </p:txBody>
      </p:sp>
      <p:sp>
        <p:nvSpPr>
          <p:cNvPr id="6" name="TextBox 5"/>
          <p:cNvSpPr txBox="1"/>
          <p:nvPr/>
        </p:nvSpPr>
        <p:spPr>
          <a:xfrm>
            <a:off x="1524000" y="6457890"/>
            <a:ext cx="4648200" cy="400110"/>
          </a:xfrm>
          <a:prstGeom prst="rect">
            <a:avLst/>
          </a:prstGeom>
          <a:noFill/>
        </p:spPr>
        <p:txBody>
          <a:bodyPr wrap="square" rtlCol="0">
            <a:spAutoFit/>
          </a:bodyPr>
          <a:lstStyle/>
          <a:p>
            <a:pPr fontAlgn="base">
              <a:spcBef>
                <a:spcPct val="0"/>
              </a:spcBef>
              <a:spcAft>
                <a:spcPct val="0"/>
              </a:spcAft>
            </a:pPr>
            <a:r>
              <a:rPr lang="en-US" sz="1000" b="1" dirty="0">
                <a:solidFill>
                  <a:prstClr val="black"/>
                </a:solidFill>
                <a:latin typeface="Calibri" pitchFamily="34" charset="0"/>
              </a:rPr>
              <a:t>Data Source: California Department of Education, Physical Fitness Testing Statewide Research Files, 2010-11.</a:t>
            </a:r>
          </a:p>
        </p:txBody>
      </p:sp>
      <p:graphicFrame>
        <p:nvGraphicFramePr>
          <p:cNvPr id="7" name="Content Placeholder 6"/>
          <p:cNvGraphicFramePr>
            <a:graphicFrameLocks noGrp="1"/>
          </p:cNvGraphicFramePr>
          <p:nvPr>
            <p:ph idx="1"/>
          </p:nvPr>
        </p:nvGraphicFramePr>
        <p:xfrm>
          <a:off x="1600200" y="1676400"/>
          <a:ext cx="7086600" cy="4672013"/>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Urban">
  <a:themeElements>
    <a:clrScheme name="Carnival">
      <a:dk1>
        <a:sysClr val="windowText" lastClr="000000"/>
      </a:dk1>
      <a:lt1>
        <a:sysClr val="window" lastClr="FFFFFF"/>
      </a:lt1>
      <a:dk2>
        <a:srgbClr val="2A2D6C"/>
      </a:dk2>
      <a:lt2>
        <a:srgbClr val="FCED90"/>
      </a:lt2>
      <a:accent1>
        <a:srgbClr val="E0B602"/>
      </a:accent1>
      <a:accent2>
        <a:srgbClr val="C77D00"/>
      </a:accent2>
      <a:accent3>
        <a:srgbClr val="C43D1F"/>
      </a:accent3>
      <a:accent4>
        <a:srgbClr val="B42469"/>
      </a:accent4>
      <a:accent5>
        <a:srgbClr val="7B309B"/>
      </a:accent5>
      <a:accent6>
        <a:srgbClr val="4560AD"/>
      </a:accent6>
      <a:hlink>
        <a:srgbClr val="118FBF"/>
      </a:hlink>
      <a:folHlink>
        <a:srgbClr val="0CA15F"/>
      </a:folHlink>
    </a:clrScheme>
    <a:fontScheme name="Urban">
      <a:majorFont>
        <a:latin typeface="Trebuchet MS"/>
        <a:ea typeface=""/>
        <a:cs typeface=""/>
      </a:majorFont>
      <a:minorFont>
        <a:latin typeface="Georgi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Urban 1">
        <a:dk1>
          <a:srgbClr val="000000"/>
        </a:dk1>
        <a:lt1>
          <a:srgbClr val="FFFFFF"/>
        </a:lt1>
        <a:dk2>
          <a:srgbClr val="424456"/>
        </a:dk2>
        <a:lt2>
          <a:srgbClr val="DEDEDE"/>
        </a:lt2>
        <a:accent1>
          <a:srgbClr val="53548A"/>
        </a:accent1>
        <a:accent2>
          <a:srgbClr val="438086"/>
        </a:accent2>
        <a:accent3>
          <a:srgbClr val="FFFFFF"/>
        </a:accent3>
        <a:accent4>
          <a:srgbClr val="000000"/>
        </a:accent4>
        <a:accent5>
          <a:srgbClr val="B3B3C4"/>
        </a:accent5>
        <a:accent6>
          <a:srgbClr val="3C7379"/>
        </a:accent6>
        <a:hlink>
          <a:srgbClr val="67AFBD"/>
        </a:hlink>
        <a:folHlink>
          <a:srgbClr val="C2A874"/>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TotalTime>
  <Words>555</Words>
  <Application>Microsoft Office PowerPoint</Application>
  <PresentationFormat>On-screen Show (4:3)</PresentationFormat>
  <Paragraphs>23</Paragraphs>
  <Slides>5</Slides>
  <Notes>5</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Urban</vt:lpstr>
      <vt:lpstr>Outside the Healthy Fitness Zone by School District, 5th </vt:lpstr>
      <vt:lpstr>Outside HFZ by Ethnicity for 5th graders, 2010-11</vt:lpstr>
      <vt:lpstr>Outside HFZ by Economic Status for 5th graders, 2010-11</vt:lpstr>
      <vt:lpstr>Outside HFZ by Ethnicity for 7th graders, 2010-11</vt:lpstr>
      <vt:lpstr>Outside HFZ by Ethnicity for 9th graders, 2010-11</vt:lpstr>
    </vt:vector>
  </TitlesOfParts>
  <Company>County of Ventura Health Care Agency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Outside the Healthy Fitness Zone by School District, 5th</dc:title>
  <dc:creator>Health Care Agency</dc:creator>
  <cp:lastModifiedBy>ET</cp:lastModifiedBy>
  <cp:revision>2</cp:revision>
  <dcterms:created xsi:type="dcterms:W3CDTF">2013-02-25T21:49:10Z</dcterms:created>
  <dcterms:modified xsi:type="dcterms:W3CDTF">2013-02-25T22:05:29Z</dcterms:modified>
</cp:coreProperties>
</file>