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7"/>
  </p:notesMasterIdLst>
  <p:handoutMasterIdLst>
    <p:handoutMasterId r:id="rId8"/>
  </p:handoutMasterIdLst>
  <p:sldIdLst>
    <p:sldId id="257" r:id="rId2"/>
    <p:sldId id="326" r:id="rId3"/>
    <p:sldId id="349" r:id="rId4"/>
    <p:sldId id="350" r:id="rId5"/>
    <p:sldId id="327" r:id="rId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F72"/>
    <a:srgbClr val="FB53FF"/>
    <a:srgbClr val="CDD7E5"/>
    <a:srgbClr val="FDEFBB"/>
    <a:srgbClr val="F6DAE1"/>
    <a:srgbClr val="97233F"/>
    <a:srgbClr val="FDEDB1"/>
    <a:srgbClr val="FCE696"/>
    <a:srgbClr val="FAD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39" autoAdjust="0"/>
    <p:restoredTop sz="75711" autoAdjust="0"/>
  </p:normalViewPr>
  <p:slideViewPr>
    <p:cSldViewPr>
      <p:cViewPr varScale="1">
        <p:scale>
          <a:sx n="55" d="100"/>
          <a:sy n="55" d="100"/>
        </p:scale>
        <p:origin x="-1560" y="-84"/>
      </p:cViewPr>
      <p:guideLst>
        <p:guide orient="horz" pos="2160"/>
        <p:guide pos="2880"/>
      </p:guideLst>
    </p:cSldViewPr>
  </p:slideViewPr>
  <p:outlineViewPr>
    <p:cViewPr>
      <p:scale>
        <a:sx n="33" d="100"/>
        <a:sy n="33" d="100"/>
      </p:scale>
      <p:origin x="0" y="14286"/>
    </p:cViewPr>
  </p:outlineViewPr>
  <p:notesTextViewPr>
    <p:cViewPr>
      <p:scale>
        <a:sx n="100" d="100"/>
        <a:sy n="100" d="100"/>
      </p:scale>
      <p:origin x="0" y="0"/>
    </p:cViewPr>
  </p:notesTextViewPr>
  <p:sorterViewPr>
    <p:cViewPr>
      <p:scale>
        <a:sx n="83" d="100"/>
        <a:sy n="83" d="100"/>
      </p:scale>
      <p:origin x="0" y="2334"/>
    </p:cViewPr>
  </p:sorterViewPr>
  <p:notesViewPr>
    <p:cSldViewPr>
      <p:cViewPr varScale="1">
        <p:scale>
          <a:sx n="96" d="100"/>
          <a:sy n="96" d="100"/>
        </p:scale>
        <p:origin x="-3606" y="-96"/>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RV-GONZALES\USERS\PH\SLACKE\CTG\Health%20Indicators%20for%20CNA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RV-GONZALES\USERS\PH\SLACKE\CTG\Health%20Indicators%20for%20CNA_Er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'12.Healthy Fitness Zone_3'!$H$3</c:f>
              <c:strCache>
                <c:ptCount val="1"/>
                <c:pt idx="0">
                  <c:v>Hispanic 5th Not in HFZ</c:v>
                </c:pt>
              </c:strCache>
            </c:strRef>
          </c:tx>
          <c:spPr>
            <a:solidFill>
              <a:schemeClr val="accent6">
                <a:lumMod val="75000"/>
              </a:schemeClr>
            </a:solidFill>
          </c:spPr>
          <c:invertIfNegative val="0"/>
          <c:cat>
            <c:strRef>
              <c:f>'12.Healthy Fitness Zone_3'!$A$4:$A$18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Zone_3'!$H$4:$H$18</c:f>
              <c:numCache>
                <c:formatCode>General</c:formatCode>
                <c:ptCount val="15"/>
                <c:pt idx="0">
                  <c:v>58.7</c:v>
                </c:pt>
                <c:pt idx="1">
                  <c:v>0</c:v>
                </c:pt>
                <c:pt idx="2">
                  <c:v>63</c:v>
                </c:pt>
                <c:pt idx="3">
                  <c:v>61.6</c:v>
                </c:pt>
                <c:pt idx="4">
                  <c:v>53.7</c:v>
                </c:pt>
                <c:pt idx="5">
                  <c:v>50</c:v>
                </c:pt>
                <c:pt idx="6">
                  <c:v>15.4</c:v>
                </c:pt>
                <c:pt idx="7">
                  <c:v>62</c:v>
                </c:pt>
                <c:pt idx="8">
                  <c:v>58.2</c:v>
                </c:pt>
                <c:pt idx="9">
                  <c:v>59.20000000000001</c:v>
                </c:pt>
                <c:pt idx="10">
                  <c:v>58.70000000000001</c:v>
                </c:pt>
                <c:pt idx="11">
                  <c:v>53.9</c:v>
                </c:pt>
                <c:pt idx="12">
                  <c:v>60.7</c:v>
                </c:pt>
                <c:pt idx="13">
                  <c:v>51.7</c:v>
                </c:pt>
                <c:pt idx="14">
                  <c:v>50.6</c:v>
                </c:pt>
              </c:numCache>
            </c:numRef>
          </c:val>
        </c:ser>
        <c:ser>
          <c:idx val="1"/>
          <c:order val="1"/>
          <c:tx>
            <c:strRef>
              <c:f>'12.Healthy Fitness Zone_3'!$I$3</c:f>
              <c:strCache>
                <c:ptCount val="1"/>
                <c:pt idx="0">
                  <c:v>White 5th Not in HFZ</c:v>
                </c:pt>
              </c:strCache>
            </c:strRef>
          </c:tx>
          <c:spPr>
            <a:solidFill>
              <a:srgbClr val="92D050"/>
            </a:solidFill>
          </c:spPr>
          <c:invertIfNegative val="0"/>
          <c:cat>
            <c:strRef>
              <c:f>'12.Healthy Fitness Zone_3'!$A$4:$A$18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Zone_3'!$I$4:$I$18</c:f>
              <c:numCache>
                <c:formatCode>General</c:formatCode>
                <c:ptCount val="15"/>
                <c:pt idx="0">
                  <c:v>0</c:v>
                </c:pt>
                <c:pt idx="1">
                  <c:v>37.4</c:v>
                </c:pt>
                <c:pt idx="2">
                  <c:v>51.9</c:v>
                </c:pt>
                <c:pt idx="3">
                  <c:v>43.5</c:v>
                </c:pt>
                <c:pt idx="4">
                  <c:v>59.1</c:v>
                </c:pt>
                <c:pt idx="5">
                  <c:v>33.200000000000003</c:v>
                </c:pt>
                <c:pt idx="6">
                  <c:v>7.7</c:v>
                </c:pt>
                <c:pt idx="7">
                  <c:v>50</c:v>
                </c:pt>
                <c:pt idx="8">
                  <c:v>30.700000000000003</c:v>
                </c:pt>
                <c:pt idx="9">
                  <c:v>30.9</c:v>
                </c:pt>
                <c:pt idx="10">
                  <c:v>41.6</c:v>
                </c:pt>
                <c:pt idx="11">
                  <c:v>40</c:v>
                </c:pt>
                <c:pt idx="12">
                  <c:v>47.4</c:v>
                </c:pt>
                <c:pt idx="13">
                  <c:v>38.800000000000004</c:v>
                </c:pt>
                <c:pt idx="14">
                  <c:v>32.700000000000003</c:v>
                </c:pt>
              </c:numCache>
            </c:numRef>
          </c:val>
        </c:ser>
        <c:dLbls>
          <c:showLegendKey val="0"/>
          <c:showVal val="0"/>
          <c:showCatName val="0"/>
          <c:showSerName val="0"/>
          <c:showPercent val="0"/>
          <c:showBubbleSize val="0"/>
        </c:dLbls>
        <c:gapWidth val="150"/>
        <c:axId val="41943040"/>
        <c:axId val="41944576"/>
      </c:barChart>
      <c:catAx>
        <c:axId val="41943040"/>
        <c:scaling>
          <c:orientation val="minMax"/>
        </c:scaling>
        <c:delete val="0"/>
        <c:axPos val="b"/>
        <c:majorTickMark val="out"/>
        <c:minorTickMark val="none"/>
        <c:tickLblPos val="nextTo"/>
        <c:crossAx val="41944576"/>
        <c:crosses val="autoZero"/>
        <c:auto val="1"/>
        <c:lblAlgn val="ctr"/>
        <c:lblOffset val="100"/>
        <c:noMultiLvlLbl val="0"/>
      </c:catAx>
      <c:valAx>
        <c:axId val="41944576"/>
        <c:scaling>
          <c:orientation val="minMax"/>
        </c:scaling>
        <c:delete val="0"/>
        <c:axPos val="l"/>
        <c:numFmt formatCode="General" sourceLinked="1"/>
        <c:majorTickMark val="out"/>
        <c:minorTickMark val="none"/>
        <c:tickLblPos val="nextTo"/>
        <c:crossAx val="41943040"/>
        <c:crosses val="autoZero"/>
        <c:crossBetween val="between"/>
      </c:valAx>
    </c:plotArea>
    <c:legend>
      <c:legendPos val="b"/>
      <c:layout/>
      <c:overlay val="0"/>
    </c:legend>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'12.Healthy Fitness Zone_4'!$H$3</c:f>
              <c:strCache>
                <c:ptCount val="1"/>
                <c:pt idx="0">
                  <c:v>Not Disadvantaged 5th Not in HFZ</c:v>
                </c:pt>
              </c:strCache>
            </c:strRef>
          </c:tx>
          <c:invertIfNegative val="0"/>
          <c:cat>
            <c:strRef>
              <c:f>'12.Healthy Fitness Zone_4'!$A$4:$A$18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Zone_4'!$H$4:$H$18</c:f>
              <c:numCache>
                <c:formatCode>General</c:formatCode>
                <c:ptCount val="15"/>
                <c:pt idx="0">
                  <c:v>0</c:v>
                </c:pt>
                <c:pt idx="1">
                  <c:v>36.5</c:v>
                </c:pt>
                <c:pt idx="2">
                  <c:v>57.300000000000004</c:v>
                </c:pt>
                <c:pt idx="3">
                  <c:v>52.8</c:v>
                </c:pt>
                <c:pt idx="4">
                  <c:v>49</c:v>
                </c:pt>
                <c:pt idx="5">
                  <c:v>32.5</c:v>
                </c:pt>
                <c:pt idx="6">
                  <c:v>7.8</c:v>
                </c:pt>
                <c:pt idx="7">
                  <c:v>0</c:v>
                </c:pt>
                <c:pt idx="8">
                  <c:v>31.1</c:v>
                </c:pt>
                <c:pt idx="9">
                  <c:v>44.7</c:v>
                </c:pt>
                <c:pt idx="10">
                  <c:v>42.600000000000009</c:v>
                </c:pt>
                <c:pt idx="11">
                  <c:v>43.9</c:v>
                </c:pt>
                <c:pt idx="12">
                  <c:v>0</c:v>
                </c:pt>
                <c:pt idx="13">
                  <c:v>37.1</c:v>
                </c:pt>
                <c:pt idx="14">
                  <c:v>32</c:v>
                </c:pt>
              </c:numCache>
            </c:numRef>
          </c:val>
        </c:ser>
        <c:ser>
          <c:idx val="1"/>
          <c:order val="1"/>
          <c:tx>
            <c:strRef>
              <c:f>'12.Healthy Fitness Zone_4'!$I$3</c:f>
              <c:strCache>
                <c:ptCount val="1"/>
                <c:pt idx="0">
                  <c:v>Disadvantaged- 5th Not in HFZ</c:v>
                </c:pt>
              </c:strCache>
            </c:strRef>
          </c:tx>
          <c:spPr>
            <a:solidFill>
              <a:srgbClr val="00B050"/>
            </a:solidFill>
          </c:spPr>
          <c:invertIfNegative val="0"/>
          <c:cat>
            <c:strRef>
              <c:f>'12.Healthy Fitness Zone_4'!$A$4:$A$18</c:f>
              <c:strCache>
                <c:ptCount val="15"/>
                <c:pt idx="0">
                  <c:v>Briggs Elementary</c:v>
                </c:pt>
                <c:pt idx="1">
                  <c:v>Conjejo Valley Unified</c:v>
                </c:pt>
                <c:pt idx="2">
                  <c:v>Fillmore Unified</c:v>
                </c:pt>
                <c:pt idx="3">
                  <c:v>Hueneme</c:v>
                </c:pt>
                <c:pt idx="4">
                  <c:v>Mesa Union</c:v>
                </c:pt>
                <c:pt idx="5">
                  <c:v>Moorpark Unified</c:v>
                </c:pt>
                <c:pt idx="6">
                  <c:v>Oak Park Unified</c:v>
                </c:pt>
                <c:pt idx="7">
                  <c:v>Ocean View</c:v>
                </c:pt>
                <c:pt idx="8">
                  <c:v>Ojai Unified</c:v>
                </c:pt>
                <c:pt idx="9">
                  <c:v>Oxnard</c:v>
                </c:pt>
                <c:pt idx="10">
                  <c:v>Pleasant Valley</c:v>
                </c:pt>
                <c:pt idx="11">
                  <c:v>Rio</c:v>
                </c:pt>
                <c:pt idx="12">
                  <c:v>Santa Paula</c:v>
                </c:pt>
                <c:pt idx="13">
                  <c:v>Simi Valley Unified</c:v>
                </c:pt>
                <c:pt idx="14">
                  <c:v>Ventura Unified</c:v>
                </c:pt>
              </c:strCache>
            </c:strRef>
          </c:cat>
          <c:val>
            <c:numRef>
              <c:f>'12.Healthy Fitness Zone_4'!$I$4:$I$18</c:f>
              <c:numCache>
                <c:formatCode>General</c:formatCode>
                <c:ptCount val="15"/>
                <c:pt idx="0">
                  <c:v>44.4</c:v>
                </c:pt>
                <c:pt idx="1">
                  <c:v>67.099999999999994</c:v>
                </c:pt>
                <c:pt idx="2">
                  <c:v>63.1</c:v>
                </c:pt>
                <c:pt idx="3">
                  <c:v>59.1</c:v>
                </c:pt>
                <c:pt idx="4">
                  <c:v>52.400000000000006</c:v>
                </c:pt>
                <c:pt idx="5">
                  <c:v>50</c:v>
                </c:pt>
                <c:pt idx="6">
                  <c:v>4</c:v>
                </c:pt>
                <c:pt idx="7">
                  <c:v>62.5</c:v>
                </c:pt>
                <c:pt idx="8">
                  <c:v>53.400000000000006</c:v>
                </c:pt>
                <c:pt idx="9">
                  <c:v>59.5</c:v>
                </c:pt>
                <c:pt idx="10">
                  <c:v>57.900000000000006</c:v>
                </c:pt>
                <c:pt idx="11">
                  <c:v>54.9</c:v>
                </c:pt>
                <c:pt idx="12">
                  <c:v>63.9</c:v>
                </c:pt>
                <c:pt idx="13">
                  <c:v>50.1</c:v>
                </c:pt>
                <c:pt idx="14">
                  <c:v>50.800000000000004</c:v>
                </c:pt>
              </c:numCache>
            </c:numRef>
          </c:val>
        </c:ser>
        <c:dLbls>
          <c:showLegendKey val="0"/>
          <c:showVal val="0"/>
          <c:showCatName val="0"/>
          <c:showSerName val="0"/>
          <c:showPercent val="0"/>
          <c:showBubbleSize val="0"/>
        </c:dLbls>
        <c:gapWidth val="150"/>
        <c:axId val="42000768"/>
        <c:axId val="42002304"/>
      </c:barChart>
      <c:catAx>
        <c:axId val="42000768"/>
        <c:scaling>
          <c:orientation val="minMax"/>
        </c:scaling>
        <c:delete val="0"/>
        <c:axPos val="b"/>
        <c:majorTickMark val="out"/>
        <c:minorTickMark val="none"/>
        <c:tickLblPos val="nextTo"/>
        <c:crossAx val="42002304"/>
        <c:crosses val="autoZero"/>
        <c:auto val="1"/>
        <c:lblAlgn val="ctr"/>
        <c:lblOffset val="100"/>
        <c:noMultiLvlLbl val="0"/>
      </c:catAx>
      <c:valAx>
        <c:axId val="42002304"/>
        <c:scaling>
          <c:orientation val="minMax"/>
        </c:scaling>
        <c:delete val="0"/>
        <c:axPos val="l"/>
        <c:numFmt formatCode="General" sourceLinked="1"/>
        <c:majorTickMark val="out"/>
        <c:minorTickMark val="none"/>
        <c:tickLblPos val="nextTo"/>
        <c:crossAx val="42000768"/>
        <c:crosses val="autoZero"/>
        <c:crossBetween val="between"/>
      </c:valAx>
    </c:plotArea>
    <c:legend>
      <c:legendPos val="b"/>
      <c:layout/>
      <c:overlay val="0"/>
    </c:legend>
    <c:plotVisOnly val="1"/>
    <c:dispBlanksAs val="gap"/>
    <c:showDLblsOverMax val="0"/>
  </c:chart>
  <c:txPr>
    <a:bodyPr/>
    <a:lstStyle/>
    <a:p>
      <a:pPr>
        <a:defRPr sz="1200" b="1">
          <a:latin typeface="Calibri"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'7.Adult_BMI'!$B$37</c:f>
              <c:strCache>
                <c:ptCount val="1"/>
                <c:pt idx="0">
                  <c:v>Overweight and Obese</c:v>
                </c:pt>
              </c:strCache>
            </c:strRef>
          </c:tx>
          <c:invertIfNegative val="0"/>
          <c:dLbls>
            <c:dLblPos val="ctr"/>
            <c:showLegendKey val="0"/>
            <c:showVal val="1"/>
            <c:showCatName val="0"/>
            <c:showSerName val="0"/>
            <c:showPercent val="0"/>
            <c:showBubbleSize val="0"/>
            <c:showLeaderLines val="0"/>
          </c:dLbls>
          <c:cat>
            <c:strRef>
              <c:f>'7.Adult_BMI'!$A$38:$A$42</c:f>
              <c:strCache>
                <c:ptCount val="5"/>
                <c:pt idx="0">
                  <c:v>Latino</c:v>
                </c:pt>
                <c:pt idx="1">
                  <c:v>White (NL)</c:v>
                </c:pt>
                <c:pt idx="2">
                  <c:v>African American (NL)*</c:v>
                </c:pt>
                <c:pt idx="3">
                  <c:v>Asian (NL)*</c:v>
                </c:pt>
                <c:pt idx="4">
                  <c:v>All</c:v>
                </c:pt>
              </c:strCache>
            </c:strRef>
          </c:cat>
          <c:val>
            <c:numRef>
              <c:f>'7.Adult_BMI'!$B$38:$B$42</c:f>
              <c:numCache>
                <c:formatCode>0.0%</c:formatCode>
                <c:ptCount val="5"/>
                <c:pt idx="0">
                  <c:v>0.65700000000000258</c:v>
                </c:pt>
                <c:pt idx="1">
                  <c:v>0.51500000000000001</c:v>
                </c:pt>
                <c:pt idx="2">
                  <c:v>0.56999999999999995</c:v>
                </c:pt>
                <c:pt idx="3">
                  <c:v>0.47200000000000031</c:v>
                </c:pt>
                <c:pt idx="4">
                  <c:v>0.56499999999999995</c:v>
                </c:pt>
              </c:numCache>
            </c:numRef>
          </c:val>
        </c:ser>
        <c:dLbls>
          <c:showLegendKey val="0"/>
          <c:showVal val="0"/>
          <c:showCatName val="0"/>
          <c:showSerName val="0"/>
          <c:showPercent val="0"/>
          <c:showBubbleSize val="0"/>
        </c:dLbls>
        <c:gapWidth val="150"/>
        <c:axId val="42049920"/>
        <c:axId val="42051456"/>
      </c:barChart>
      <c:catAx>
        <c:axId val="42049920"/>
        <c:scaling>
          <c:orientation val="minMax"/>
        </c:scaling>
        <c:delete val="0"/>
        <c:axPos val="b"/>
        <c:majorTickMark val="out"/>
        <c:minorTickMark val="none"/>
        <c:tickLblPos val="nextTo"/>
        <c:crossAx val="42051456"/>
        <c:crosses val="autoZero"/>
        <c:auto val="1"/>
        <c:lblAlgn val="ctr"/>
        <c:lblOffset val="100"/>
        <c:noMultiLvlLbl val="0"/>
      </c:catAx>
      <c:valAx>
        <c:axId val="42051456"/>
        <c:scaling>
          <c:orientation val="minMax"/>
        </c:scaling>
        <c:delete val="0"/>
        <c:axPos val="l"/>
        <c:majorGridlines/>
        <c:numFmt formatCode="0.0%" sourceLinked="1"/>
        <c:majorTickMark val="out"/>
        <c:minorTickMark val="none"/>
        <c:tickLblPos val="nextTo"/>
        <c:crossAx val="42049920"/>
        <c:crosses val="autoZero"/>
        <c:crossBetween val="between"/>
      </c:valAx>
    </c:plotArea>
    <c:plotVisOnly val="1"/>
    <c:dispBlanksAs val="gap"/>
    <c:showDLblsOverMax val="0"/>
  </c:chart>
  <c:txPr>
    <a:bodyPr/>
    <a:lstStyle/>
    <a:p>
      <a:pPr>
        <a:defRPr sz="1400" b="1">
          <a:latin typeface="Calibri"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3"/>
            <a:ext cx="3170238" cy="479425"/>
          </a:xfrm>
          <a:prstGeom prst="rect">
            <a:avLst/>
          </a:prstGeom>
          <a:noFill/>
          <a:ln w="9525">
            <a:noFill/>
            <a:miter lim="800000"/>
            <a:headEnd/>
            <a:tailEnd/>
          </a:ln>
        </p:spPr>
        <p:txBody>
          <a:bodyPr vert="horz" wrap="square" lIns="96285" tIns="48143" rIns="96285" bIns="48143" numCol="1" anchor="t" anchorCtr="0" compatLnSpc="1">
            <a:prstTxWarp prst="textNoShape">
              <a:avLst/>
            </a:prstTxWarp>
          </a:bodyPr>
          <a:lstStyle>
            <a:lvl1pPr defTabSz="963373">
              <a:defRPr sz="1200">
                <a:latin typeface="Arial" charset="0"/>
              </a:defRPr>
            </a:lvl1pPr>
          </a:lstStyle>
          <a:p>
            <a:pPr>
              <a:defRPr/>
            </a:pPr>
            <a:endParaRPr lang="en-US" dirty="0"/>
          </a:p>
        </p:txBody>
      </p:sp>
      <p:sp>
        <p:nvSpPr>
          <p:cNvPr id="63491" name="Rectangle 3"/>
          <p:cNvSpPr>
            <a:spLocks noGrp="1" noChangeArrowheads="1"/>
          </p:cNvSpPr>
          <p:nvPr>
            <p:ph type="dt" sz="quarter" idx="1"/>
          </p:nvPr>
        </p:nvSpPr>
        <p:spPr bwMode="auto">
          <a:xfrm>
            <a:off x="4143375" y="3"/>
            <a:ext cx="3170238" cy="479425"/>
          </a:xfrm>
          <a:prstGeom prst="rect">
            <a:avLst/>
          </a:prstGeom>
          <a:noFill/>
          <a:ln w="9525">
            <a:noFill/>
            <a:miter lim="800000"/>
            <a:headEnd/>
            <a:tailEnd/>
          </a:ln>
        </p:spPr>
        <p:txBody>
          <a:bodyPr vert="horz" wrap="square" lIns="96285" tIns="48143" rIns="96285" bIns="48143" numCol="1" anchor="t" anchorCtr="0" compatLnSpc="1">
            <a:prstTxWarp prst="textNoShape">
              <a:avLst/>
            </a:prstTxWarp>
          </a:bodyPr>
          <a:lstStyle>
            <a:lvl1pPr algn="r" defTabSz="963373">
              <a:defRPr sz="1200">
                <a:latin typeface="Arial" charset="0"/>
              </a:defRPr>
            </a:lvl1pPr>
          </a:lstStyle>
          <a:p>
            <a:pPr>
              <a:defRPr/>
            </a:pPr>
            <a:endParaRPr lang="en-US" dirty="0"/>
          </a:p>
        </p:txBody>
      </p:sp>
      <p:sp>
        <p:nvSpPr>
          <p:cNvPr id="63492" name="Rectangle 4"/>
          <p:cNvSpPr>
            <a:spLocks noGrp="1" noChangeArrowheads="1"/>
          </p:cNvSpPr>
          <p:nvPr>
            <p:ph type="ftr" sz="quarter" idx="2"/>
          </p:nvPr>
        </p:nvSpPr>
        <p:spPr bwMode="auto">
          <a:xfrm>
            <a:off x="0" y="9120190"/>
            <a:ext cx="3170238" cy="479425"/>
          </a:xfrm>
          <a:prstGeom prst="rect">
            <a:avLst/>
          </a:prstGeom>
          <a:noFill/>
          <a:ln w="9525">
            <a:noFill/>
            <a:miter lim="800000"/>
            <a:headEnd/>
            <a:tailEnd/>
          </a:ln>
        </p:spPr>
        <p:txBody>
          <a:bodyPr vert="horz" wrap="square" lIns="96285" tIns="48143" rIns="96285" bIns="48143" numCol="1" anchor="b" anchorCtr="0" compatLnSpc="1">
            <a:prstTxWarp prst="textNoShape">
              <a:avLst/>
            </a:prstTxWarp>
          </a:bodyPr>
          <a:lstStyle>
            <a:lvl1pPr defTabSz="963373">
              <a:defRPr sz="1200">
                <a:latin typeface="Arial" charset="0"/>
              </a:defRPr>
            </a:lvl1pPr>
          </a:lstStyle>
          <a:p>
            <a:pPr>
              <a:defRPr/>
            </a:pPr>
            <a:endParaRPr lang="en-US" dirty="0"/>
          </a:p>
        </p:txBody>
      </p:sp>
      <p:sp>
        <p:nvSpPr>
          <p:cNvPr id="63493" name="Rectangle 5"/>
          <p:cNvSpPr>
            <a:spLocks noGrp="1" noChangeArrowheads="1"/>
          </p:cNvSpPr>
          <p:nvPr>
            <p:ph type="sldNum" sz="quarter" idx="3"/>
          </p:nvPr>
        </p:nvSpPr>
        <p:spPr bwMode="auto">
          <a:xfrm>
            <a:off x="4143375" y="9120190"/>
            <a:ext cx="3170238" cy="479425"/>
          </a:xfrm>
          <a:prstGeom prst="rect">
            <a:avLst/>
          </a:prstGeom>
          <a:noFill/>
          <a:ln w="9525">
            <a:noFill/>
            <a:miter lim="800000"/>
            <a:headEnd/>
            <a:tailEnd/>
          </a:ln>
        </p:spPr>
        <p:txBody>
          <a:bodyPr vert="horz" wrap="square" lIns="96285" tIns="48143" rIns="96285" bIns="48143" numCol="1" anchor="b" anchorCtr="0" compatLnSpc="1">
            <a:prstTxWarp prst="textNoShape">
              <a:avLst/>
            </a:prstTxWarp>
          </a:bodyPr>
          <a:lstStyle>
            <a:lvl1pPr algn="r" defTabSz="963373">
              <a:defRPr sz="1200">
                <a:latin typeface="Arial" charset="0"/>
              </a:defRPr>
            </a:lvl1pPr>
          </a:lstStyle>
          <a:p>
            <a:pPr>
              <a:defRPr/>
            </a:pPr>
            <a:fld id="{4BC407F4-40FD-48D3-A9A1-28700C559BA1}" type="slidenum">
              <a:rPr lang="en-US"/>
              <a:pPr>
                <a:defRPr/>
              </a:pPr>
              <a:t>‹#›</a:t>
            </a:fld>
            <a:endParaRPr lang="en-US" dirty="0"/>
          </a:p>
        </p:txBody>
      </p:sp>
    </p:spTree>
    <p:extLst>
      <p:ext uri="{BB962C8B-B14F-4D97-AF65-F5344CB8AC3E}">
        <p14:creationId xmlns:p14="http://schemas.microsoft.com/office/powerpoint/2010/main" val="3701220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3"/>
            <a:ext cx="3170238" cy="479425"/>
          </a:xfrm>
          <a:prstGeom prst="rect">
            <a:avLst/>
          </a:prstGeom>
          <a:noFill/>
          <a:ln w="9525">
            <a:noFill/>
            <a:miter lim="800000"/>
            <a:headEnd/>
            <a:tailEnd/>
          </a:ln>
        </p:spPr>
        <p:txBody>
          <a:bodyPr vert="horz" wrap="square" lIns="96285" tIns="48143" rIns="96285" bIns="48143" numCol="1" anchor="t" anchorCtr="0" compatLnSpc="1">
            <a:prstTxWarp prst="textNoShape">
              <a:avLst/>
            </a:prstTxWarp>
          </a:bodyPr>
          <a:lstStyle>
            <a:lvl1pPr defTabSz="963373">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4143375" y="3"/>
            <a:ext cx="3170238" cy="479425"/>
          </a:xfrm>
          <a:prstGeom prst="rect">
            <a:avLst/>
          </a:prstGeom>
          <a:noFill/>
          <a:ln w="9525">
            <a:noFill/>
            <a:miter lim="800000"/>
            <a:headEnd/>
            <a:tailEnd/>
          </a:ln>
        </p:spPr>
        <p:txBody>
          <a:bodyPr vert="horz" wrap="square" lIns="96285" tIns="48143" rIns="96285" bIns="48143" numCol="1" anchor="t" anchorCtr="0" compatLnSpc="1">
            <a:prstTxWarp prst="textNoShape">
              <a:avLst/>
            </a:prstTxWarp>
          </a:bodyPr>
          <a:lstStyle>
            <a:lvl1pPr algn="r" defTabSz="963373">
              <a:defRPr sz="120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31840" y="4560891"/>
            <a:ext cx="5851525" cy="4319587"/>
          </a:xfrm>
          <a:prstGeom prst="rect">
            <a:avLst/>
          </a:prstGeom>
          <a:noFill/>
          <a:ln w="9525">
            <a:noFill/>
            <a:miter lim="800000"/>
            <a:headEnd/>
            <a:tailEnd/>
          </a:ln>
        </p:spPr>
        <p:txBody>
          <a:bodyPr vert="horz" wrap="square" lIns="96285" tIns="48143" rIns="96285" bIns="481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0190"/>
            <a:ext cx="3170238" cy="479425"/>
          </a:xfrm>
          <a:prstGeom prst="rect">
            <a:avLst/>
          </a:prstGeom>
          <a:noFill/>
          <a:ln w="9525">
            <a:noFill/>
            <a:miter lim="800000"/>
            <a:headEnd/>
            <a:tailEnd/>
          </a:ln>
        </p:spPr>
        <p:txBody>
          <a:bodyPr vert="horz" wrap="square" lIns="96285" tIns="48143" rIns="96285" bIns="48143" numCol="1" anchor="b" anchorCtr="0" compatLnSpc="1">
            <a:prstTxWarp prst="textNoShape">
              <a:avLst/>
            </a:prstTxWarp>
          </a:bodyPr>
          <a:lstStyle>
            <a:lvl1pPr defTabSz="963373">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4143375" y="9120190"/>
            <a:ext cx="3170238" cy="479425"/>
          </a:xfrm>
          <a:prstGeom prst="rect">
            <a:avLst/>
          </a:prstGeom>
          <a:noFill/>
          <a:ln w="9525">
            <a:noFill/>
            <a:miter lim="800000"/>
            <a:headEnd/>
            <a:tailEnd/>
          </a:ln>
        </p:spPr>
        <p:txBody>
          <a:bodyPr vert="horz" wrap="square" lIns="96285" tIns="48143" rIns="96285" bIns="48143" numCol="1" anchor="b" anchorCtr="0" compatLnSpc="1">
            <a:prstTxWarp prst="textNoShape">
              <a:avLst/>
            </a:prstTxWarp>
          </a:bodyPr>
          <a:lstStyle>
            <a:lvl1pPr algn="r" defTabSz="963373">
              <a:defRPr sz="1200">
                <a:latin typeface="Arial" charset="0"/>
              </a:defRPr>
            </a:lvl1pPr>
          </a:lstStyle>
          <a:p>
            <a:pPr>
              <a:defRPr/>
            </a:pPr>
            <a:fld id="{E662700D-F219-4696-8E29-803F820A1467}" type="slidenum">
              <a:rPr lang="en-US"/>
              <a:pPr>
                <a:defRPr/>
              </a:pPr>
              <a:t>‹#›</a:t>
            </a:fld>
            <a:endParaRPr lang="en-US" dirty="0"/>
          </a:p>
        </p:txBody>
      </p:sp>
    </p:spTree>
    <p:extLst>
      <p:ext uri="{BB962C8B-B14F-4D97-AF65-F5344CB8AC3E}">
        <p14:creationId xmlns:p14="http://schemas.microsoft.com/office/powerpoint/2010/main" val="676032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5BAFEBF-D1E7-4FD1-BB60-1BA8EA2C7D1A}" type="slidenum">
              <a:rPr lang="en-US" smtClean="0"/>
              <a:pPr/>
              <a:t>1</a:t>
            </a:fld>
            <a:endParaRPr lang="en-US" dirty="0" smtClean="0"/>
          </a:p>
        </p:txBody>
      </p:sp>
      <p:sp>
        <p:nvSpPr>
          <p:cNvPr id="18435" name="Slide Image Placeholder 1"/>
          <p:cNvSpPr>
            <a:spLocks noGrp="1" noRot="1" noChangeAspect="1" noTextEdit="1"/>
          </p:cNvSpPr>
          <p:nvPr>
            <p:ph type="sldImg"/>
          </p:nvPr>
        </p:nvSpPr>
        <p:spPr>
          <a:ln/>
        </p:spPr>
      </p:sp>
      <p:sp>
        <p:nvSpPr>
          <p:cNvPr id="18436" name="Notes Placeholder 2"/>
          <p:cNvSpPr>
            <a:spLocks noGrp="1"/>
          </p:cNvSpPr>
          <p:nvPr>
            <p:ph type="body" idx="1"/>
          </p:nvPr>
        </p:nvSpPr>
        <p:spPr>
          <a:noFill/>
          <a:ln/>
        </p:spPr>
        <p:txBody>
          <a:bodyPr/>
          <a:lstStyle/>
          <a:p>
            <a:pPr eaLnBrk="1" hangingPunct="1"/>
            <a:endParaRPr lang="en-US" dirty="0" smtClean="0"/>
          </a:p>
        </p:txBody>
      </p:sp>
      <p:sp>
        <p:nvSpPr>
          <p:cNvPr id="18437" name="Slide Number Placeholder 3"/>
          <p:cNvSpPr txBox="1">
            <a:spLocks noGrp="1"/>
          </p:cNvSpPr>
          <p:nvPr/>
        </p:nvSpPr>
        <p:spPr bwMode="auto">
          <a:xfrm>
            <a:off x="4143375" y="9120190"/>
            <a:ext cx="3170238" cy="479425"/>
          </a:xfrm>
          <a:prstGeom prst="rect">
            <a:avLst/>
          </a:prstGeom>
          <a:noFill/>
          <a:ln w="9525">
            <a:noFill/>
            <a:miter lim="800000"/>
            <a:headEnd/>
            <a:tailEnd/>
          </a:ln>
        </p:spPr>
        <p:txBody>
          <a:bodyPr lIns="96285" tIns="48143" rIns="96285" bIns="48143" anchor="b"/>
          <a:lstStyle/>
          <a:p>
            <a:pPr algn="r" defTabSz="963373"/>
            <a:fld id="{50F9D90E-E28A-4016-A841-DF1F8229E506}" type="slidenum">
              <a:rPr lang="en-US" sz="1200">
                <a:latin typeface="Times New Roman" pitchFamily="18" charset="0"/>
              </a:rPr>
              <a:pPr algn="r" defTabSz="963373"/>
              <a:t>1</a:t>
            </a:fld>
            <a:endParaRPr lang="en-US" sz="1200"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500" dirty="0" smtClean="0"/>
              <a:t>This map represents the percent of Ventura County 5</a:t>
            </a:r>
            <a:r>
              <a:rPr lang="en-US" sz="1500" baseline="30000" dirty="0" smtClean="0"/>
              <a:t>th</a:t>
            </a:r>
            <a:r>
              <a:rPr lang="en-US" sz="1500" dirty="0" smtClean="0"/>
              <a:t> Graders Outside the Healthy Fitness Zone</a:t>
            </a:r>
            <a:r>
              <a:rPr lang="en-US" sz="1500" baseline="0" dirty="0" smtClean="0"/>
              <a:t> by school district.  </a:t>
            </a:r>
            <a:r>
              <a:rPr lang="en-US" sz="1500" dirty="0" smtClean="0"/>
              <a:t>The red represents the percent of 5</a:t>
            </a:r>
            <a:r>
              <a:rPr lang="en-US" sz="1500" baseline="30000" dirty="0" smtClean="0"/>
              <a:t>th</a:t>
            </a:r>
            <a:r>
              <a:rPr lang="en-US" sz="1500" dirty="0" smtClean="0"/>
              <a:t> graders outside the Healthy Fitness Zone, and the darker the red, the higher percentage of students outside the healthy fitness zone.</a:t>
            </a:r>
          </a:p>
          <a:p>
            <a:endParaRPr lang="en-US" sz="1500" dirty="0" smtClean="0"/>
          </a:p>
          <a:p>
            <a:r>
              <a:rPr lang="en-US" sz="1500" dirty="0" smtClean="0"/>
              <a:t>As you can see, Fillmore Unified has the highest percentage of students outside the healthy fitness zone</a:t>
            </a:r>
            <a:r>
              <a:rPr lang="en-US" sz="1500" baseline="0" dirty="0" smtClean="0"/>
              <a:t> w</a:t>
            </a:r>
            <a:r>
              <a:rPr lang="en-US" sz="1500" dirty="0" smtClean="0"/>
              <a:t>hile Oak Park has the lowest percentage outside the healthy fitness zone.</a:t>
            </a:r>
          </a:p>
          <a:p>
            <a:endParaRPr lang="en-US" sz="1500" dirty="0" smtClean="0"/>
          </a:p>
          <a:p>
            <a:r>
              <a:rPr lang="en-US" sz="1500" dirty="0" smtClean="0"/>
              <a:t>Those</a:t>
            </a:r>
            <a:r>
              <a:rPr lang="en-US" sz="1500" baseline="0" dirty="0" smtClean="0"/>
              <a:t> school districts with the higher percentage of overweight and obese students had the highest percentage of mothers who were overweight or obese.</a:t>
            </a:r>
            <a:endParaRPr lang="en-US" sz="15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500" dirty="0" smtClean="0"/>
              <a:t>This graph shows the percent</a:t>
            </a:r>
            <a:r>
              <a:rPr lang="en-US" sz="1500" baseline="0" dirty="0" smtClean="0"/>
              <a:t> of 5</a:t>
            </a:r>
            <a:r>
              <a:rPr lang="en-US" sz="1500" baseline="30000" dirty="0" smtClean="0"/>
              <a:t>th</a:t>
            </a:r>
            <a:r>
              <a:rPr lang="en-US" sz="1500" baseline="0" dirty="0" smtClean="0"/>
              <a:t> graders outside the Healthy Fitness Zone by Elementary School District by ethnicity.  In every school district except for Mesa Union which is a very small school, Hispanics are more likely than Whites to be outside the Healthy Fitness Zone.  The greatest disparity between Whites and Hispanics occurs in Ojai Unified and Oxnard school districts.  Hispanics are almost 2 times more likely to be outside the Healthy Fitness Zone than Whites.</a:t>
            </a:r>
            <a:endParaRPr lang="en-US" sz="15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500" dirty="0" smtClean="0"/>
              <a:t>This graph shows the percent</a:t>
            </a:r>
            <a:r>
              <a:rPr lang="en-US" sz="1500" baseline="0" dirty="0" smtClean="0"/>
              <a:t> of 5</a:t>
            </a:r>
            <a:r>
              <a:rPr lang="en-US" sz="1500" baseline="30000" dirty="0" smtClean="0"/>
              <a:t>th</a:t>
            </a:r>
            <a:r>
              <a:rPr lang="en-US" sz="1500" baseline="0" dirty="0" smtClean="0"/>
              <a:t> graders outside the Healthy Fitness Zone by Elementary School District by economic status.  In every school district except for Oak Park Unified, economically disadvantaged students are more likely to be outside the Healthy Fitness Zone.  The greatest disparity between economic status occurs in Ojai Unified and </a:t>
            </a:r>
            <a:r>
              <a:rPr lang="en-US" sz="1500" baseline="0" dirty="0" err="1" smtClean="0"/>
              <a:t>Conejo</a:t>
            </a:r>
            <a:r>
              <a:rPr lang="en-US" sz="1500" baseline="0" dirty="0" smtClean="0"/>
              <a:t> Valley Unified school districts.  </a:t>
            </a:r>
            <a:endParaRPr lang="en-US" sz="15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500" dirty="0" smtClean="0"/>
              <a:t>This graph represents the percent of overweight and obese adults by race in Ventura County from the California Health Interview Survey in 2009.  Overall, 56.5% of Ventura County adults were overweight or obese, but Latinos were more likely than any other race group to be overweight or obese.</a:t>
            </a:r>
          </a:p>
          <a:p>
            <a:endParaRPr lang="en-US" sz="1500" dirty="0" smtClean="0"/>
          </a:p>
          <a:p>
            <a:r>
              <a:rPr lang="en-US" sz="1500" dirty="0" smtClean="0"/>
              <a:t>CHIS data does not show great variability by poverty level, but 64.3% of males admitted to being overweight or obese compared to 48.7% of females.</a:t>
            </a:r>
          </a:p>
          <a:p>
            <a:endParaRPr lang="en-US" sz="1500" dirty="0"/>
          </a:p>
        </p:txBody>
      </p:sp>
      <p:sp>
        <p:nvSpPr>
          <p:cNvPr id="4" name="Slide Number Placeholder 3"/>
          <p:cNvSpPr>
            <a:spLocks noGrp="1"/>
          </p:cNvSpPr>
          <p:nvPr>
            <p:ph type="sldNum" sz="quarter" idx="10"/>
          </p:nvPr>
        </p:nvSpPr>
        <p:spPr/>
        <p:txBody>
          <a:bodyPr/>
          <a:lstStyle/>
          <a:p>
            <a:pPr>
              <a:defRPr/>
            </a:pPr>
            <a:fld id="{E662700D-F219-4696-8E29-803F820A1467}"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auto">
          <a:xfrm>
            <a:off x="0" y="0"/>
            <a:ext cx="9144000" cy="6019800"/>
          </a:xfrm>
          <a:prstGeom prst="rect">
            <a:avLst/>
          </a:prstGeom>
          <a:gradFill flip="none" rotWithShape="1">
            <a:gsLst>
              <a:gs pos="0">
                <a:srgbClr val="003F72"/>
              </a:gs>
              <a:gs pos="100000">
                <a:schemeClr val="bg1"/>
              </a:gs>
              <a:gs pos="100000">
                <a:schemeClr val="accent1">
                  <a:tint val="23500"/>
                  <a:satMod val="160000"/>
                </a:schemeClr>
              </a:gs>
            </a:gsLst>
            <a:lin ang="5400000" scaled="1"/>
            <a:tileRect/>
          </a:gradFill>
          <a:ln w="9525" cap="flat" cmpd="sng" algn="ctr">
            <a:noFill/>
            <a:prstDash val="solid"/>
            <a:round/>
            <a:headEnd type="none" w="med" len="med"/>
            <a:tailEnd type="none" w="med" len="med"/>
          </a:ln>
          <a:effectLst/>
        </p:spPr>
        <p:txBody>
          <a:bodyPr/>
          <a:lstStyle/>
          <a:p>
            <a:pPr algn="ctr">
              <a:defRPr/>
            </a:pPr>
            <a:endParaRPr lang="en-US" dirty="0"/>
          </a:p>
        </p:txBody>
      </p:sp>
      <p:sp>
        <p:nvSpPr>
          <p:cNvPr id="70665" name="Title Placeholder 21"/>
          <p:cNvSpPr>
            <a:spLocks noGrp="1"/>
          </p:cNvSpPr>
          <p:nvPr>
            <p:ph type="ctrTitle"/>
          </p:nvPr>
        </p:nvSpPr>
        <p:spPr>
          <a:xfrm>
            <a:off x="685800" y="228600"/>
            <a:ext cx="7772400" cy="1143000"/>
          </a:xfrm>
        </p:spPr>
        <p:txBody>
          <a:bodyPr anchor="b" anchorCtr="1"/>
          <a:lstStyle>
            <a:lvl1pPr algn="ctr">
              <a:defRPr sz="4000" b="1" smtClean="0">
                <a:solidFill>
                  <a:srgbClr val="FADA63"/>
                </a:solidFill>
                <a:latin typeface="Arial" charset="0"/>
                <a:cs typeface="Arial" charset="0"/>
              </a:defRPr>
            </a:lvl1pPr>
          </a:lstStyle>
          <a:p>
            <a:r>
              <a:rPr lang="en-US" smtClean="0"/>
              <a:t>Click to edit Master title style</a:t>
            </a:r>
          </a:p>
        </p:txBody>
      </p:sp>
      <p:sp>
        <p:nvSpPr>
          <p:cNvPr id="70666" name="Text Placeholder 12"/>
          <p:cNvSpPr>
            <a:spLocks noGrp="1"/>
          </p:cNvSpPr>
          <p:nvPr>
            <p:ph type="subTitle" idx="1"/>
          </p:nvPr>
        </p:nvSpPr>
        <p:spPr>
          <a:xfrm>
            <a:off x="1371600" y="1447800"/>
            <a:ext cx="6400800" cy="1066800"/>
          </a:xfrm>
        </p:spPr>
        <p:txBody>
          <a:bodyPr/>
          <a:lstStyle>
            <a:lvl1pPr marL="0" indent="0" algn="ctr">
              <a:buFont typeface="Arial" charset="0"/>
              <a:buNone/>
              <a:defRPr smtClean="0">
                <a:solidFill>
                  <a:srgbClr val="FADA63"/>
                </a:solidFill>
              </a:defRPr>
            </a:lvl1pPr>
          </a:lstStyle>
          <a:p>
            <a:r>
              <a:rPr lang="en-US"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655762"/>
            <a:ext cx="2057400" cy="5049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655762"/>
            <a:ext cx="5105400" cy="5049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470648" cy="1066800"/>
          </a:xfrm>
        </p:spPr>
        <p:txBody>
          <a:bodyPr/>
          <a:lstStyle>
            <a:lvl1pPr>
              <a:defRPr sz="4400" b="1">
                <a:solidFill>
                  <a:srgbClr val="003F72"/>
                </a:solidFill>
                <a:latin typeface="Calibri"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00200" y="1676400"/>
            <a:ext cx="7086600" cy="4672584"/>
          </a:xfrm>
        </p:spPr>
        <p:txBody>
          <a:bodyPr/>
          <a:lstStyle>
            <a:lvl1pPr>
              <a:defRPr sz="2400">
                <a:latin typeface="Calibri" pitchFamily="34" charset="0"/>
                <a:cs typeface="Arial" pitchFamily="34" charset="0"/>
              </a:defRPr>
            </a:lvl1pPr>
            <a:lvl2pPr>
              <a:defRPr sz="2400">
                <a:latin typeface="Calibri" pitchFamily="34" charset="0"/>
                <a:cs typeface="Arial" pitchFamily="34" charset="0"/>
              </a:defRPr>
            </a:lvl2pPr>
            <a:lvl3pPr>
              <a:defRPr sz="2400">
                <a:latin typeface="Calibri" pitchFamily="34" charset="0"/>
                <a:cs typeface="Arial" pitchFamily="34" charset="0"/>
              </a:defRPr>
            </a:lvl3pPr>
            <a:lvl4pPr>
              <a:defRPr sz="2400">
                <a:latin typeface="Calibri" pitchFamily="34" charset="0"/>
                <a:cs typeface="Arial" pitchFamily="34" charset="0"/>
              </a:defRPr>
            </a:lvl4pPr>
            <a:lvl5pPr>
              <a:defRPr sz="2400">
                <a:latin typeface="Calibri"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97152" y="1600200"/>
            <a:ext cx="3584448" cy="4953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86400" y="1600200"/>
            <a:ext cx="3584448" cy="4953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467600" cy="106984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1576" y="1687514"/>
            <a:ext cx="358002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1576" y="2327275"/>
            <a:ext cx="3580024" cy="4302125"/>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86400" y="1687514"/>
            <a:ext cx="3581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327275"/>
            <a:ext cx="3581400" cy="4302125"/>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3687" y="152400"/>
            <a:ext cx="7275513" cy="1066800"/>
          </a:xfrm>
        </p:spPr>
        <p:txBody>
          <a:bodyPr anchor="b"/>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4724400" y="1676400"/>
            <a:ext cx="4114800" cy="4449763"/>
          </a:xfrm>
        </p:spPr>
        <p:txBody>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563687" y="1676400"/>
            <a:ext cx="3008313" cy="44497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970712" cy="566738"/>
          </a:xfrm>
        </p:spPr>
        <p:txBody>
          <a:bodyPr anchor="b"/>
          <a:lstStyle>
            <a:lvl1pPr algn="l">
              <a:defRPr sz="2400" b="0">
                <a:solidFill>
                  <a:srgbClr val="003F7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69707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6970712" cy="804862"/>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1600200" y="152400"/>
            <a:ext cx="74707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1600200" y="1673225"/>
            <a:ext cx="7315200" cy="4879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11"/>
          <p:cNvSpPr/>
          <p:nvPr/>
        </p:nvSpPr>
        <p:spPr bwMode="auto">
          <a:xfrm>
            <a:off x="0" y="76200"/>
            <a:ext cx="1371600" cy="1447800"/>
          </a:xfrm>
          <a:prstGeom prst="rect">
            <a:avLst/>
          </a:prstGeom>
          <a:gradFill>
            <a:gsLst>
              <a:gs pos="0">
                <a:srgbClr val="003F72"/>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solidFill>
                <a:srgbClr val="003F72"/>
              </a:solidFill>
            </a:endParaRPr>
          </a:p>
        </p:txBody>
      </p:sp>
      <p:sp>
        <p:nvSpPr>
          <p:cNvPr id="13" name="Rectangle 12"/>
          <p:cNvSpPr/>
          <p:nvPr/>
        </p:nvSpPr>
        <p:spPr bwMode="auto">
          <a:xfrm>
            <a:off x="457200" y="1295400"/>
            <a:ext cx="8686800" cy="228600"/>
          </a:xfrm>
          <a:prstGeom prst="rect">
            <a:avLst/>
          </a:prstGeom>
          <a:gradFill>
            <a:gsLst>
              <a:gs pos="0">
                <a:srgbClr val="FADA63"/>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p>
        </p:txBody>
      </p:sp>
      <p:sp>
        <p:nvSpPr>
          <p:cNvPr id="14" name="Rectangle 19"/>
          <p:cNvSpPr>
            <a:spLocks noChangeArrowheads="1"/>
          </p:cNvSpPr>
          <p:nvPr/>
        </p:nvSpPr>
        <p:spPr bwMode="auto">
          <a:xfrm>
            <a:off x="0" y="0"/>
            <a:ext cx="9144000" cy="76200"/>
          </a:xfrm>
          <a:prstGeom prst="rect">
            <a:avLst/>
          </a:prstGeom>
          <a:solidFill>
            <a:srgbClr val="003F72"/>
          </a:solidFill>
          <a:ln w="9525" algn="ctr">
            <a:noFill/>
            <a:round/>
            <a:headEnd/>
            <a:tailEnd/>
          </a:ln>
        </p:spPr>
        <p:txBody>
          <a:bodyPr/>
          <a:lstStyle/>
          <a:p>
            <a:pPr algn="ctr">
              <a:defRPr/>
            </a:pPr>
            <a:endParaRPr lang="en-US" dirty="0">
              <a:solidFill>
                <a:srgbClr val="003F72"/>
              </a:solidFill>
            </a:endParaRPr>
          </a:p>
        </p:txBody>
      </p:sp>
      <p:sp>
        <p:nvSpPr>
          <p:cNvPr id="16" name="Rectangle 15"/>
          <p:cNvSpPr/>
          <p:nvPr/>
        </p:nvSpPr>
        <p:spPr bwMode="auto">
          <a:xfrm>
            <a:off x="0" y="1295400"/>
            <a:ext cx="1371600" cy="4800600"/>
          </a:xfrm>
          <a:prstGeom prst="rect">
            <a:avLst/>
          </a:prstGeom>
          <a:gradFill>
            <a:gsLst>
              <a:gs pos="0">
                <a:srgbClr val="4FA98D"/>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p>
        </p:txBody>
      </p:sp>
      <p:pic>
        <p:nvPicPr>
          <p:cNvPr id="3080" name="Picture 10" descr="VCPH Logo 4-2011 - new"/>
          <p:cNvPicPr>
            <a:picLocks noChangeAspect="1" noChangeArrowheads="1"/>
          </p:cNvPicPr>
          <p:nvPr/>
        </p:nvPicPr>
        <p:blipFill>
          <a:blip r:embed="rId13" cstate="print"/>
          <a:srcRect/>
          <a:stretch>
            <a:fillRect/>
          </a:stretch>
        </p:blipFill>
        <p:spPr bwMode="auto">
          <a:xfrm>
            <a:off x="228600" y="228600"/>
            <a:ext cx="990600" cy="838200"/>
          </a:xfrm>
          <a:prstGeom prst="rect">
            <a:avLst/>
          </a:prstGeom>
          <a:noFill/>
          <a:ln w="9525">
            <a:noFill/>
            <a:miter lim="800000"/>
            <a:headEnd/>
            <a:tailEnd/>
          </a:ln>
        </p:spPr>
      </p:pic>
      <p:pic>
        <p:nvPicPr>
          <p:cNvPr id="9" name="Picture 1"/>
          <p:cNvPicPr>
            <a:picLocks noChangeAspect="1" noChangeArrowheads="1"/>
          </p:cNvPicPr>
          <p:nvPr/>
        </p:nvPicPr>
        <p:blipFill>
          <a:blip r:embed="rId14" cstate="print"/>
          <a:srcRect/>
          <a:stretch>
            <a:fillRect/>
          </a:stretch>
        </p:blipFill>
        <p:spPr bwMode="auto">
          <a:xfrm>
            <a:off x="76200" y="5684420"/>
            <a:ext cx="1295400" cy="1036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8"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rtl="0" eaLnBrk="0" fontAlgn="base" hangingPunct="0">
        <a:spcBef>
          <a:spcPct val="0"/>
        </a:spcBef>
        <a:spcAft>
          <a:spcPct val="0"/>
        </a:spcAft>
        <a:defRPr sz="4400" b="1">
          <a:solidFill>
            <a:srgbClr val="003F72"/>
          </a:solidFill>
          <a:latin typeface="Calibri" pitchFamily="34" charset="0"/>
          <a:ea typeface="+mj-ea"/>
          <a:cs typeface="Arial" pitchFamily="34" charset="0"/>
        </a:defRPr>
      </a:lvl1pPr>
      <a:lvl2pPr algn="l" rtl="0" eaLnBrk="0" fontAlgn="base" hangingPunct="0">
        <a:spcBef>
          <a:spcPct val="0"/>
        </a:spcBef>
        <a:spcAft>
          <a:spcPct val="0"/>
        </a:spcAft>
        <a:defRPr sz="4400" b="1">
          <a:solidFill>
            <a:srgbClr val="003F72"/>
          </a:solidFill>
          <a:latin typeface="Calibri" pitchFamily="34" charset="0"/>
          <a:cs typeface="Arial" charset="0"/>
        </a:defRPr>
      </a:lvl2pPr>
      <a:lvl3pPr algn="l" rtl="0" eaLnBrk="0" fontAlgn="base" hangingPunct="0">
        <a:spcBef>
          <a:spcPct val="0"/>
        </a:spcBef>
        <a:spcAft>
          <a:spcPct val="0"/>
        </a:spcAft>
        <a:defRPr sz="4400" b="1">
          <a:solidFill>
            <a:srgbClr val="003F72"/>
          </a:solidFill>
          <a:latin typeface="Calibri" pitchFamily="34" charset="0"/>
          <a:cs typeface="Arial" charset="0"/>
        </a:defRPr>
      </a:lvl3pPr>
      <a:lvl4pPr algn="l" rtl="0" eaLnBrk="0" fontAlgn="base" hangingPunct="0">
        <a:spcBef>
          <a:spcPct val="0"/>
        </a:spcBef>
        <a:spcAft>
          <a:spcPct val="0"/>
        </a:spcAft>
        <a:defRPr sz="4400" b="1">
          <a:solidFill>
            <a:srgbClr val="003F72"/>
          </a:solidFill>
          <a:latin typeface="Calibri" pitchFamily="34" charset="0"/>
          <a:cs typeface="Arial" charset="0"/>
        </a:defRPr>
      </a:lvl4pPr>
      <a:lvl5pPr algn="l" rtl="0" eaLnBrk="0" fontAlgn="base" hangingPunct="0">
        <a:spcBef>
          <a:spcPct val="0"/>
        </a:spcBef>
        <a:spcAft>
          <a:spcPct val="0"/>
        </a:spcAft>
        <a:defRPr sz="4400" b="1">
          <a:solidFill>
            <a:srgbClr val="003F72"/>
          </a:solidFill>
          <a:latin typeface="Calibri" pitchFamily="34" charset="0"/>
          <a:cs typeface="Arial" charset="0"/>
        </a:defRPr>
      </a:lvl5pPr>
      <a:lvl6pPr marL="457200" algn="l" rtl="0" eaLnBrk="1" fontAlgn="base" hangingPunct="1">
        <a:spcBef>
          <a:spcPct val="0"/>
        </a:spcBef>
        <a:spcAft>
          <a:spcPct val="0"/>
        </a:spcAft>
        <a:defRPr sz="4000">
          <a:solidFill>
            <a:schemeClr val="tx2"/>
          </a:solidFill>
          <a:latin typeface="Trebuchet MS" pitchFamily="34" charset="0"/>
        </a:defRPr>
      </a:lvl6pPr>
      <a:lvl7pPr marL="914400" algn="l" rtl="0" eaLnBrk="1" fontAlgn="base" hangingPunct="1">
        <a:spcBef>
          <a:spcPct val="0"/>
        </a:spcBef>
        <a:spcAft>
          <a:spcPct val="0"/>
        </a:spcAft>
        <a:defRPr sz="4000">
          <a:solidFill>
            <a:schemeClr val="tx2"/>
          </a:solidFill>
          <a:latin typeface="Trebuchet MS" pitchFamily="34" charset="0"/>
        </a:defRPr>
      </a:lvl7pPr>
      <a:lvl8pPr marL="1371600" algn="l" rtl="0" eaLnBrk="1" fontAlgn="base" hangingPunct="1">
        <a:spcBef>
          <a:spcPct val="0"/>
        </a:spcBef>
        <a:spcAft>
          <a:spcPct val="0"/>
        </a:spcAft>
        <a:defRPr sz="4000">
          <a:solidFill>
            <a:schemeClr val="tx2"/>
          </a:solidFill>
          <a:latin typeface="Trebuchet MS" pitchFamily="34" charset="0"/>
        </a:defRPr>
      </a:lvl8pPr>
      <a:lvl9pPr marL="1828800" algn="l" rtl="0" eaLnBrk="1" fontAlgn="base" hangingPunct="1">
        <a:spcBef>
          <a:spcPct val="0"/>
        </a:spcBef>
        <a:spcAft>
          <a:spcPct val="0"/>
        </a:spcAft>
        <a:defRPr sz="4000">
          <a:solidFill>
            <a:schemeClr val="tx2"/>
          </a:solidFill>
          <a:latin typeface="Trebuchet MS" pitchFamily="34" charset="0"/>
        </a:defRPr>
      </a:lvl9pPr>
    </p:titleStyle>
    <p:bodyStyle>
      <a:lvl1pPr marL="346075" indent="-346075" algn="l" rtl="0" eaLnBrk="0" fontAlgn="base" hangingPunct="0">
        <a:spcBef>
          <a:spcPts val="1200"/>
        </a:spcBef>
        <a:spcAft>
          <a:spcPct val="0"/>
        </a:spcAft>
        <a:buClr>
          <a:srgbClr val="97233F"/>
        </a:buClr>
        <a:buFont typeface="Arial" charset="0"/>
        <a:buChar char="■"/>
        <a:defRPr sz="2400">
          <a:solidFill>
            <a:schemeClr val="tx1"/>
          </a:solidFill>
          <a:latin typeface="Calibri" pitchFamily="34" charset="0"/>
          <a:ea typeface="+mn-ea"/>
          <a:cs typeface="+mn-cs"/>
        </a:defRPr>
      </a:lvl1pPr>
      <a:lvl2pPr marL="623888" indent="-277813" algn="l" rtl="0" eaLnBrk="0" fontAlgn="base" hangingPunct="0">
        <a:spcBef>
          <a:spcPts val="600"/>
        </a:spcBef>
        <a:spcAft>
          <a:spcPct val="0"/>
        </a:spcAft>
        <a:buClr>
          <a:schemeClr val="tx1"/>
        </a:buClr>
        <a:buFont typeface="Calibri" pitchFamily="34" charset="0"/>
        <a:buChar char="–"/>
        <a:defRPr sz="2400">
          <a:solidFill>
            <a:schemeClr val="tx1"/>
          </a:solidFill>
          <a:latin typeface="Calibri" pitchFamily="34" charset="0"/>
        </a:defRPr>
      </a:lvl2pPr>
      <a:lvl3pPr marL="973138" indent="-346075" algn="l" rtl="0" eaLnBrk="0" fontAlgn="base" hangingPunct="0">
        <a:spcBef>
          <a:spcPts val="600"/>
        </a:spcBef>
        <a:spcAft>
          <a:spcPct val="0"/>
        </a:spcAft>
        <a:buClr>
          <a:schemeClr val="tx1"/>
        </a:buClr>
        <a:buSzPct val="80000"/>
        <a:buFont typeface="Wingdings" pitchFamily="2" charset="2"/>
        <a:buChar char="v"/>
        <a:defRPr sz="2400">
          <a:solidFill>
            <a:schemeClr val="tx1"/>
          </a:solidFill>
          <a:latin typeface="Calibri" pitchFamily="34" charset="0"/>
        </a:defRPr>
      </a:lvl3pPr>
      <a:lvl4pPr marL="1260475"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defRPr>
      </a:lvl4pPr>
      <a:lvl5pPr marL="1600200" indent="-287338" algn="l" rtl="0" eaLnBrk="0" fontAlgn="base" hangingPunct="0">
        <a:spcBef>
          <a:spcPts val="300"/>
        </a:spcBef>
        <a:spcAft>
          <a:spcPct val="0"/>
        </a:spcAft>
        <a:buClr>
          <a:schemeClr val="tx1"/>
        </a:buClr>
        <a:buFont typeface="Calibri" pitchFamily="34" charset="0"/>
        <a:buChar char="–"/>
        <a:defRPr sz="2400">
          <a:solidFill>
            <a:schemeClr val="tx1"/>
          </a:solidFill>
          <a:latin typeface="Calibri" pitchFamily="34" charset="0"/>
        </a:defRPr>
      </a:lvl5pPr>
      <a:lvl6pPr marL="18462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6pPr>
      <a:lvl7pPr marL="23034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7pPr>
      <a:lvl8pPr marL="27606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8pPr>
      <a:lvl9pPr marL="3217863" indent="-182563" algn="l" rtl="0" eaLnBrk="1" fontAlgn="base" hangingPunct="1">
        <a:spcBef>
          <a:spcPts val="300"/>
        </a:spcBef>
        <a:spcAft>
          <a:spcPct val="0"/>
        </a:spcAft>
        <a:buClr>
          <a:srgbClr val="A04DA3"/>
        </a:buClr>
        <a:buFont typeface="Georgia" pitchFamily="18" charset="0"/>
        <a:buChar char="▫"/>
        <a:defRPr sz="2000">
          <a:solidFill>
            <a:srgbClr val="A04DA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a:xfrm>
            <a:off x="0" y="990600"/>
            <a:ext cx="8915400" cy="990600"/>
          </a:xfrm>
        </p:spPr>
        <p:txBody>
          <a:bodyPr/>
          <a:lstStyle/>
          <a:p>
            <a:pPr eaLnBrk="1" hangingPunct="1"/>
            <a:r>
              <a:rPr lang="en-US" sz="3800" dirty="0" smtClean="0">
                <a:latin typeface="Calibri" pitchFamily="34" charset="0"/>
              </a:rPr>
              <a:t>Transforming Ventura County </a:t>
            </a:r>
            <a:br>
              <a:rPr lang="en-US" sz="3800" dirty="0" smtClean="0">
                <a:latin typeface="Calibri" pitchFamily="34" charset="0"/>
              </a:rPr>
            </a:br>
            <a:r>
              <a:rPr lang="en-US" sz="3800" dirty="0" smtClean="0">
                <a:latin typeface="Calibri" pitchFamily="34" charset="0"/>
              </a:rPr>
              <a:t>Communities :</a:t>
            </a:r>
            <a:br>
              <a:rPr lang="en-US" sz="3800" dirty="0" smtClean="0">
                <a:latin typeface="Calibri" pitchFamily="34" charset="0"/>
              </a:rPr>
            </a:br>
            <a:r>
              <a:rPr lang="en-US" sz="3800" dirty="0" smtClean="0">
                <a:latin typeface="Trebuchet MS" pitchFamily="34" charset="0"/>
              </a:rPr>
              <a:t>HEALTHY EATING ACTIVE LIVING</a:t>
            </a:r>
            <a:endParaRPr lang="en-US" sz="3800" dirty="0">
              <a:latin typeface="Trebuchet MS" pitchFamily="34" charset="0"/>
            </a:endParaRPr>
          </a:p>
        </p:txBody>
      </p:sp>
      <p:pic>
        <p:nvPicPr>
          <p:cNvPr id="5124" name="Picture 8" descr="VCPH Logo 4-2011 - new"/>
          <p:cNvPicPr>
            <a:picLocks noChangeAspect="1" noChangeArrowheads="1"/>
          </p:cNvPicPr>
          <p:nvPr/>
        </p:nvPicPr>
        <p:blipFill>
          <a:blip r:embed="rId3" cstate="print"/>
          <a:srcRect/>
          <a:stretch>
            <a:fillRect/>
          </a:stretch>
        </p:blipFill>
        <p:spPr bwMode="auto">
          <a:xfrm>
            <a:off x="8153400" y="5867400"/>
            <a:ext cx="838200" cy="806450"/>
          </a:xfrm>
          <a:prstGeom prst="rect">
            <a:avLst/>
          </a:prstGeom>
          <a:noFill/>
          <a:ln w="9525">
            <a:noFill/>
            <a:miter lim="800000"/>
            <a:headEnd/>
            <a:tailEnd/>
          </a:ln>
        </p:spPr>
      </p:pic>
      <p:pic>
        <p:nvPicPr>
          <p:cNvPr id="5126" name="Picture 10" descr="Surg%20Waiting%20Room%20b"/>
          <p:cNvPicPr>
            <a:picLocks noChangeAspect="1" noChangeArrowheads="1"/>
          </p:cNvPicPr>
          <p:nvPr/>
        </p:nvPicPr>
        <p:blipFill>
          <a:blip r:embed="rId4" cstate="print"/>
          <a:srcRect/>
          <a:stretch>
            <a:fillRect/>
          </a:stretch>
        </p:blipFill>
        <p:spPr bwMode="auto">
          <a:xfrm>
            <a:off x="5029200" y="2133600"/>
            <a:ext cx="3176588" cy="1828800"/>
          </a:xfrm>
          <a:prstGeom prst="rect">
            <a:avLst/>
          </a:prstGeom>
          <a:noFill/>
          <a:ln w="9525" algn="ctr">
            <a:noFill/>
            <a:miter lim="800000"/>
            <a:headEnd/>
            <a:tailEnd/>
          </a:ln>
        </p:spPr>
      </p:pic>
      <p:pic>
        <p:nvPicPr>
          <p:cNvPr id="5127" name="Picture 11" descr="MP900422879[1]"/>
          <p:cNvPicPr>
            <a:picLocks noChangeAspect="1" noChangeArrowheads="1"/>
          </p:cNvPicPr>
          <p:nvPr/>
        </p:nvPicPr>
        <p:blipFill>
          <a:blip r:embed="rId5" cstate="print"/>
          <a:srcRect/>
          <a:stretch>
            <a:fillRect/>
          </a:stretch>
        </p:blipFill>
        <p:spPr bwMode="auto">
          <a:xfrm>
            <a:off x="4648200" y="4191000"/>
            <a:ext cx="3278188" cy="2209800"/>
          </a:xfrm>
          <a:prstGeom prst="rect">
            <a:avLst/>
          </a:prstGeom>
          <a:noFill/>
          <a:ln w="9525" algn="in">
            <a:noFill/>
            <a:miter lim="800000"/>
            <a:headEnd/>
            <a:tailEnd/>
          </a:ln>
        </p:spPr>
      </p:pic>
      <p:pic>
        <p:nvPicPr>
          <p:cNvPr id="5128" name="Picture 12" descr="MP900309160[1]"/>
          <p:cNvPicPr>
            <a:picLocks noChangeAspect="1" noChangeArrowheads="1"/>
          </p:cNvPicPr>
          <p:nvPr/>
        </p:nvPicPr>
        <p:blipFill>
          <a:blip r:embed="rId6" cstate="print"/>
          <a:srcRect/>
          <a:stretch>
            <a:fillRect/>
          </a:stretch>
        </p:blipFill>
        <p:spPr bwMode="auto">
          <a:xfrm>
            <a:off x="3581400" y="2514600"/>
            <a:ext cx="1889125" cy="2667000"/>
          </a:xfrm>
          <a:prstGeom prst="rect">
            <a:avLst/>
          </a:prstGeom>
          <a:noFill/>
          <a:ln w="25400" algn="ctr">
            <a:solidFill>
              <a:srgbClr val="80002B"/>
            </a:solidFill>
            <a:miter lim="800000"/>
            <a:headEnd/>
            <a:tailEnd/>
          </a:ln>
        </p:spPr>
      </p:pic>
      <p:pic>
        <p:nvPicPr>
          <p:cNvPr id="1026" name="Picture 1"/>
          <p:cNvPicPr>
            <a:picLocks noChangeAspect="1" noChangeArrowheads="1"/>
          </p:cNvPicPr>
          <p:nvPr/>
        </p:nvPicPr>
        <p:blipFill>
          <a:blip r:embed="rId7" cstate="print"/>
          <a:srcRect/>
          <a:stretch>
            <a:fillRect/>
          </a:stretch>
        </p:blipFill>
        <p:spPr bwMode="auto">
          <a:xfrm>
            <a:off x="0" y="5867400"/>
            <a:ext cx="1066800" cy="853908"/>
          </a:xfrm>
          <a:prstGeom prst="rect">
            <a:avLst/>
          </a:prstGeom>
          <a:noFill/>
          <a:ln w="9525">
            <a:noFill/>
            <a:miter lim="800000"/>
            <a:headEnd/>
            <a:tailEnd/>
          </a:ln>
        </p:spPr>
      </p:pic>
      <p:pic>
        <p:nvPicPr>
          <p:cNvPr id="9" name="Picture 8" descr="Kaleb 020.jpg"/>
          <p:cNvPicPr>
            <a:picLocks noChangeAspect="1"/>
          </p:cNvPicPr>
          <p:nvPr/>
        </p:nvPicPr>
        <p:blipFill>
          <a:blip r:embed="rId8" cstate="print"/>
          <a:stretch>
            <a:fillRect/>
          </a:stretch>
        </p:blipFill>
        <p:spPr>
          <a:xfrm>
            <a:off x="1219200" y="3733800"/>
            <a:ext cx="2000250" cy="2667000"/>
          </a:xfrm>
          <a:prstGeom prst="rect">
            <a:avLst/>
          </a:prstGeom>
        </p:spPr>
      </p:pic>
      <p:pic>
        <p:nvPicPr>
          <p:cNvPr id="11" name="Picture 10" descr="SI SE PUEDE 5K 129.JPG"/>
          <p:cNvPicPr>
            <a:picLocks noChangeAspect="1"/>
          </p:cNvPicPr>
          <p:nvPr/>
        </p:nvPicPr>
        <p:blipFill>
          <a:blip r:embed="rId9" cstate="print"/>
          <a:stretch>
            <a:fillRect/>
          </a:stretch>
        </p:blipFill>
        <p:spPr>
          <a:xfrm>
            <a:off x="533400" y="1981200"/>
            <a:ext cx="3124200" cy="1981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the Healthy Fitness Zone by School District, 5</a:t>
            </a:r>
            <a:r>
              <a:rPr lang="en-US" baseline="30000" dirty="0" smtClean="0"/>
              <a:t>th</a:t>
            </a:r>
            <a:r>
              <a:rPr lang="en-US" dirty="0" smtClean="0"/>
              <a:t> </a:t>
            </a:r>
            <a:endParaRPr lang="en-US" dirty="0"/>
          </a:p>
        </p:txBody>
      </p:sp>
      <p:pic>
        <p:nvPicPr>
          <p:cNvPr id="5" name="Picture 2"/>
          <p:cNvPicPr>
            <a:picLocks noGrp="1" noChangeAspect="1" noChangeArrowheads="1"/>
          </p:cNvPicPr>
          <p:nvPr>
            <p:ph idx="1"/>
          </p:nvPr>
        </p:nvPicPr>
        <p:blipFill>
          <a:blip r:embed="rId3" cstate="print"/>
          <a:srcRect/>
          <a:stretch>
            <a:fillRect/>
          </a:stretch>
        </p:blipFill>
        <p:spPr bwMode="auto">
          <a:xfrm>
            <a:off x="0" y="1295400"/>
            <a:ext cx="9143999"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Ethnicity for 5</a:t>
            </a:r>
            <a:r>
              <a:rPr lang="en-US" baseline="30000" dirty="0" smtClean="0"/>
              <a:t>th</a:t>
            </a:r>
            <a:r>
              <a:rPr lang="en-US" dirty="0" smtClean="0"/>
              <a:t> graders, 2010-11</a:t>
            </a:r>
            <a:endParaRPr lang="en-US" dirty="0"/>
          </a:p>
        </p:txBody>
      </p:sp>
      <p:graphicFrame>
        <p:nvGraphicFramePr>
          <p:cNvPr id="5" name="Content Placeholder 4"/>
          <p:cNvGraphicFramePr>
            <a:graphicFrameLocks noGrp="1"/>
          </p:cNvGraphicFramePr>
          <p:nvPr>
            <p:ph idx="1"/>
          </p:nvPr>
        </p:nvGraphicFramePr>
        <p:xfrm>
          <a:off x="1295400" y="1447800"/>
          <a:ext cx="76962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6457890"/>
            <a:ext cx="4648200" cy="400110"/>
          </a:xfrm>
          <a:prstGeom prst="rect">
            <a:avLst/>
          </a:prstGeom>
          <a:noFill/>
        </p:spPr>
        <p:txBody>
          <a:bodyPr wrap="square" rtlCol="0">
            <a:spAutoFit/>
          </a:bodyPr>
          <a:lstStyle/>
          <a:p>
            <a:r>
              <a:rPr lang="en-US" sz="1000" b="1" dirty="0" smtClean="0">
                <a:latin typeface="Calibri" pitchFamily="34" charset="0"/>
              </a:rPr>
              <a:t>Data Source: California Department of Education, Physical Fitness Testing Statewide Research Files, 2010-11.</a:t>
            </a:r>
            <a:endParaRPr lang="en-US" sz="1000" b="1"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HFZ by Economic Status for 5</a:t>
            </a:r>
            <a:r>
              <a:rPr lang="en-US" baseline="30000" dirty="0" smtClean="0"/>
              <a:t>th</a:t>
            </a:r>
            <a:r>
              <a:rPr lang="en-US" dirty="0" smtClean="0"/>
              <a:t> graders, 2010-11</a:t>
            </a:r>
            <a:endParaRPr lang="en-US" dirty="0"/>
          </a:p>
        </p:txBody>
      </p:sp>
      <p:sp>
        <p:nvSpPr>
          <p:cNvPr id="6" name="TextBox 5"/>
          <p:cNvSpPr txBox="1"/>
          <p:nvPr/>
        </p:nvSpPr>
        <p:spPr>
          <a:xfrm>
            <a:off x="1524000" y="6457890"/>
            <a:ext cx="4648200" cy="400110"/>
          </a:xfrm>
          <a:prstGeom prst="rect">
            <a:avLst/>
          </a:prstGeom>
          <a:noFill/>
        </p:spPr>
        <p:txBody>
          <a:bodyPr wrap="square" rtlCol="0">
            <a:spAutoFit/>
          </a:bodyPr>
          <a:lstStyle/>
          <a:p>
            <a:r>
              <a:rPr lang="en-US" sz="1000" b="1" dirty="0" smtClean="0">
                <a:latin typeface="Calibri" pitchFamily="34" charset="0"/>
              </a:rPr>
              <a:t>Data Source: California Department of Education, Physical Fitness Testing Statewide Research Files, 2010-11.</a:t>
            </a:r>
            <a:endParaRPr lang="en-US" sz="1000" b="1" dirty="0">
              <a:latin typeface="Calibri" pitchFamily="34" charset="0"/>
            </a:endParaRPr>
          </a:p>
        </p:txBody>
      </p:sp>
      <p:graphicFrame>
        <p:nvGraphicFramePr>
          <p:cNvPr id="8" name="Content Placeholder 7"/>
          <p:cNvGraphicFramePr>
            <a:graphicFrameLocks noGrp="1"/>
          </p:cNvGraphicFramePr>
          <p:nvPr>
            <p:ph idx="1"/>
          </p:nvPr>
        </p:nvGraphicFramePr>
        <p:xfrm>
          <a:off x="1447800" y="1371600"/>
          <a:ext cx="7467600" cy="49768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Overweight and Obese by Race, VC Adults</a:t>
            </a:r>
            <a:endParaRPr lang="en-US" dirty="0"/>
          </a:p>
        </p:txBody>
      </p:sp>
      <p:graphicFrame>
        <p:nvGraphicFramePr>
          <p:cNvPr id="4" name="Content Placeholder 3"/>
          <p:cNvGraphicFramePr>
            <a:graphicFrameLocks noGrp="1"/>
          </p:cNvGraphicFramePr>
          <p:nvPr>
            <p:ph idx="1"/>
          </p:nvPr>
        </p:nvGraphicFramePr>
        <p:xfrm>
          <a:off x="1371600" y="1447801"/>
          <a:ext cx="7620000" cy="42671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00200" y="6400800"/>
            <a:ext cx="4648200" cy="553998"/>
          </a:xfrm>
          <a:prstGeom prst="rect">
            <a:avLst/>
          </a:prstGeom>
          <a:noFill/>
        </p:spPr>
        <p:txBody>
          <a:bodyPr wrap="square" rtlCol="0">
            <a:spAutoFit/>
          </a:bodyPr>
          <a:lstStyle/>
          <a:p>
            <a:r>
              <a:rPr lang="en-US" sz="1000" b="1" dirty="0" smtClean="0">
                <a:latin typeface="Calibri" pitchFamily="34" charset="0"/>
              </a:rPr>
              <a:t>Source: California Health Interview Survey, 2009</a:t>
            </a:r>
          </a:p>
          <a:p>
            <a:r>
              <a:rPr lang="en-US" sz="1000" b="1" dirty="0" smtClean="0">
                <a:latin typeface="Calibri" pitchFamily="34" charset="0"/>
              </a:rPr>
              <a:t>*Not Statistically Significant</a:t>
            </a:r>
          </a:p>
          <a:p>
            <a:endParaRPr lang="en-US" sz="1000" b="1" dirty="0">
              <a:latin typeface="Calibri" pitchFamily="34" charset="0"/>
            </a:endParaRPr>
          </a:p>
        </p:txBody>
      </p:sp>
      <p:cxnSp>
        <p:nvCxnSpPr>
          <p:cNvPr id="7" name="Straight Connector 6"/>
          <p:cNvCxnSpPr/>
          <p:nvPr/>
        </p:nvCxnSpPr>
        <p:spPr bwMode="auto">
          <a:xfrm>
            <a:off x="2133600" y="2286000"/>
            <a:ext cx="6553200" cy="0"/>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6" name="TextBox 5"/>
          <p:cNvSpPr txBox="1"/>
          <p:nvPr/>
        </p:nvSpPr>
        <p:spPr>
          <a:xfrm>
            <a:off x="1600200" y="5562600"/>
            <a:ext cx="7391400" cy="923330"/>
          </a:xfrm>
          <a:prstGeom prst="rect">
            <a:avLst/>
          </a:prstGeom>
          <a:noFill/>
        </p:spPr>
        <p:txBody>
          <a:bodyPr wrap="square" rtlCol="0">
            <a:spAutoFit/>
          </a:bodyPr>
          <a:lstStyle/>
          <a:p>
            <a:pPr algn="ctr"/>
            <a:r>
              <a:rPr lang="en-US" b="1" dirty="0" smtClean="0">
                <a:solidFill>
                  <a:srgbClr val="FF0000"/>
                </a:solidFill>
                <a:latin typeface="Calibri" pitchFamily="34" charset="0"/>
              </a:rPr>
              <a:t>CHIS data does not show great variability by poverty level, but 64.3% of males admitted to being overweight or obese compared to 48.7% of females.</a:t>
            </a:r>
            <a:endParaRPr lang="en-US"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ban">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Urban">
      <a:majorFont>
        <a:latin typeface="Trebuchet M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12548</TotalTime>
  <Words>453</Words>
  <Application>Microsoft Office PowerPoint</Application>
  <PresentationFormat>On-screen Show (4:3)</PresentationFormat>
  <Paragraphs>26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Transforming Ventura County  Communities : HEALTHY EATING ACTIVE LIVING</vt:lpstr>
      <vt:lpstr>Outside the Healthy Fitness Zone by School District, 5th </vt:lpstr>
      <vt:lpstr>Outside HFZ by Ethnicity for 5th graders, 2010-11</vt:lpstr>
      <vt:lpstr>Outside HFZ by Economic Status for 5th graders, 2010-11</vt:lpstr>
      <vt:lpstr>Percent Overweight and Obese by Race, VC Adults</vt:lpstr>
    </vt:vector>
  </TitlesOfParts>
  <Company>DHHS, ODPHP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People 2020</dc:title>
  <dc:subject>Background, Development and Objectives</dc:subject>
  <dc:creator>American Institutes for Research</dc:creator>
  <cp:keywords>HP2020, resource, framework, topic areas</cp:keywords>
  <cp:lastModifiedBy>ET</cp:lastModifiedBy>
  <cp:revision>839</cp:revision>
  <dcterms:created xsi:type="dcterms:W3CDTF">2009-11-20T20:27:10Z</dcterms:created>
  <dcterms:modified xsi:type="dcterms:W3CDTF">2013-02-22T00:59:53Z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Background, Development and Objectives</vt:lpwstr>
  </property>
  <property fmtid="{D5CDD505-2E9C-101B-9397-08002B2CF9AE}" pid="4" name="Keywords">
    <vt:lpwstr>HP2020, resource, framework, topic areas</vt:lpwstr>
  </property>
  <property fmtid="{D5CDD505-2E9C-101B-9397-08002B2CF9AE}" pid="5" name="_Author">
    <vt:lpwstr>American Institutes for Research</vt:lpwstr>
  </property>
  <property fmtid="{D5CDD505-2E9C-101B-9397-08002B2CF9AE}" pid="6" name="_Category">
    <vt:lpwstr/>
  </property>
  <property fmtid="{D5CDD505-2E9C-101B-9397-08002B2CF9AE}" pid="7" name="Slides">
    <vt:lpwstr>26</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ies>
</file>